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9" r:id="rId1"/>
  </p:sldMasterIdLst>
  <p:sldIdLst>
    <p:sldId id="256" r:id="rId2"/>
    <p:sldId id="274" r:id="rId3"/>
    <p:sldId id="261" r:id="rId4"/>
    <p:sldId id="262" r:id="rId5"/>
    <p:sldId id="275" r:id="rId6"/>
    <p:sldId id="277" r:id="rId7"/>
    <p:sldId id="264" r:id="rId8"/>
    <p:sldId id="267" r:id="rId9"/>
    <p:sldId id="266" r:id="rId10"/>
    <p:sldId id="272" r:id="rId11"/>
    <p:sldId id="273" r:id="rId12"/>
    <p:sldId id="282" r:id="rId13"/>
    <p:sldId id="284" r:id="rId14"/>
    <p:sldId id="285" r:id="rId15"/>
    <p:sldId id="270" r:id="rId16"/>
    <p:sldId id="286" r:id="rId17"/>
    <p:sldId id="288" r:id="rId18"/>
    <p:sldId id="287" r:id="rId19"/>
    <p:sldId id="289" r:id="rId20"/>
    <p:sldId id="268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534"/>
    <p:restoredTop sz="96327"/>
  </p:normalViewPr>
  <p:slideViewPr>
    <p:cSldViewPr snapToGrid="0">
      <p:cViewPr>
        <p:scale>
          <a:sx n="96" d="100"/>
          <a:sy n="96" d="100"/>
        </p:scale>
        <p:origin x="1064" y="8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svg>
</file>

<file path=ppt/media/image100.gif>
</file>

<file path=ppt/media/image101.png>
</file>

<file path=ppt/media/image11.jpeg>
</file>

<file path=ppt/media/image12.gif>
</file>

<file path=ppt/media/image13.jpe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gif>
</file>

<file path=ppt/media/image9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2054" y="1124712"/>
            <a:ext cx="8277606" cy="3172968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2054" y="4727448"/>
            <a:ext cx="8277606" cy="1481328"/>
          </a:xfrm>
        </p:spPr>
        <p:txBody>
          <a:bodyPr>
            <a:normAutofit/>
          </a:bodyPr>
          <a:lstStyle>
            <a:lvl1pPr marL="0" indent="0" algn="l">
              <a:buNone/>
              <a:defRPr sz="21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2054" y="6356351"/>
            <a:ext cx="20574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9/19/23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652260" y="6356351"/>
            <a:ext cx="20574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624870" y="434802"/>
            <a:ext cx="146304" cy="52806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433989" y="4501201"/>
            <a:ext cx="8276022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482554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9865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248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418657" y="0"/>
            <a:ext cx="8375585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425196" y="0"/>
            <a:ext cx="836676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374126" y="787352"/>
            <a:ext cx="96012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76" y="548640"/>
            <a:ext cx="7626096" cy="1179576"/>
          </a:xfrm>
        </p:spPr>
        <p:txBody>
          <a:bodyPr>
            <a:normAutofit/>
          </a:bodyPr>
          <a:lstStyle>
            <a:lvl1pPr>
              <a:defRPr sz="3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6676" y="2478024"/>
            <a:ext cx="7626096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676" y="6356351"/>
            <a:ext cx="20574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5372" y="6356351"/>
            <a:ext cx="20574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921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418658" y="4981421"/>
            <a:ext cx="8351217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374126" y="5118581"/>
            <a:ext cx="109728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338" y="640080"/>
            <a:ext cx="8167878" cy="4114800"/>
          </a:xfrm>
        </p:spPr>
        <p:txBody>
          <a:bodyPr anchor="b">
            <a:normAutofit/>
          </a:bodyPr>
          <a:lstStyle>
            <a:lvl1pPr>
              <a:defRPr sz="495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936" y="5102352"/>
            <a:ext cx="795528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0802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418657" y="0"/>
            <a:ext cx="8375585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425196" y="0"/>
            <a:ext cx="836676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374126" y="787352"/>
            <a:ext cx="96012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76" y="548640"/>
            <a:ext cx="7626096" cy="1179576"/>
          </a:xfrm>
        </p:spPr>
        <p:txBody>
          <a:bodyPr>
            <a:normAutofit/>
          </a:bodyPr>
          <a:lstStyle>
            <a:lvl1pPr>
              <a:defRPr sz="3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6676" y="2478024"/>
            <a:ext cx="370332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759452" y="2478024"/>
            <a:ext cx="370332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676" y="6356351"/>
            <a:ext cx="20574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9/19/23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5372" y="6356351"/>
            <a:ext cx="20574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0586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418657" y="0"/>
            <a:ext cx="8375585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425196" y="0"/>
            <a:ext cx="836676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374126" y="787352"/>
            <a:ext cx="96012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76" y="548640"/>
            <a:ext cx="7626096" cy="1179576"/>
          </a:xfrm>
        </p:spPr>
        <p:txBody>
          <a:bodyPr>
            <a:normAutofit/>
          </a:bodyPr>
          <a:lstStyle>
            <a:lvl1pPr>
              <a:defRPr sz="3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76" y="2372650"/>
            <a:ext cx="3703320" cy="823912"/>
          </a:xfrm>
        </p:spPr>
        <p:txBody>
          <a:bodyPr anchor="b"/>
          <a:lstStyle>
            <a:lvl1pPr marL="0" indent="0">
              <a:buNone/>
              <a:defRPr sz="1800" b="1" cap="none" baseline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6676" y="3203688"/>
            <a:ext cx="3703320" cy="2968512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759452" y="2372650"/>
            <a:ext cx="3703320" cy="823912"/>
          </a:xfrm>
        </p:spPr>
        <p:txBody>
          <a:bodyPr anchor="b"/>
          <a:lstStyle>
            <a:lvl1pPr marL="0" indent="0">
              <a:buNone/>
              <a:defRPr sz="1800" b="1" cap="none" baseline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759452" y="3203688"/>
            <a:ext cx="3703320" cy="2968511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676" y="6356351"/>
            <a:ext cx="20574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9/19/23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5372" y="6356351"/>
            <a:ext cx="20574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4567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499390" y="1533525"/>
            <a:ext cx="8187797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456813" y="2971798"/>
            <a:ext cx="96012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244" y="1938528"/>
            <a:ext cx="7632954" cy="2990088"/>
          </a:xfrm>
        </p:spPr>
        <p:txBody>
          <a:bodyPr>
            <a:normAutofit/>
          </a:bodyPr>
          <a:lstStyle>
            <a:lvl1pPr>
              <a:defRPr sz="405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9/19/23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2548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9/19/23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3152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418658" y="1162033"/>
            <a:ext cx="2805555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374126" y="1618375"/>
            <a:ext cx="109728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510" y="1709928"/>
            <a:ext cx="2324862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255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23894" y="1709928"/>
            <a:ext cx="5047488" cy="409651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1510" y="3429000"/>
            <a:ext cx="2324862" cy="2066544"/>
          </a:xfrm>
        </p:spPr>
        <p:txBody>
          <a:bodyPr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1510" y="6356351"/>
            <a:ext cx="20574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9/19/23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353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418658" y="1162033"/>
            <a:ext cx="2805555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374126" y="1618375"/>
            <a:ext cx="109728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510" y="1709928"/>
            <a:ext cx="2324862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255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723894" y="1161288"/>
            <a:ext cx="5047488" cy="4645152"/>
          </a:xfrm>
        </p:spPr>
        <p:txBody>
          <a:bodyPr>
            <a:normAutofit/>
          </a:bodyPr>
          <a:lstStyle>
            <a:lvl1pPr marL="0" indent="0">
              <a:buNone/>
              <a:defRPr sz="21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1510" y="3438144"/>
            <a:ext cx="2324862" cy="2057400"/>
          </a:xfrm>
        </p:spPr>
        <p:txBody>
          <a:bodyPr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1510" y="6356351"/>
            <a:ext cx="20574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9/19/23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4342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9/19/23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4108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8" r:id="rId6"/>
    <p:sldLayoutId id="2147483693" r:id="rId7"/>
    <p:sldLayoutId id="2147483694" r:id="rId8"/>
    <p:sldLayoutId id="2147483695" r:id="rId9"/>
    <p:sldLayoutId id="2147483697" r:id="rId10"/>
    <p:sldLayoutId id="2147483696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10000"/>
        </a:lnSpc>
        <a:spcBef>
          <a:spcPts val="75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11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11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11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11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png"/><Relationship Id="rId3" Type="http://schemas.openxmlformats.org/officeDocument/2006/relationships/image" Target="../media/image47.png"/><Relationship Id="rId7" Type="http://schemas.openxmlformats.org/officeDocument/2006/relationships/image" Target="../media/image51.png"/><Relationship Id="rId12" Type="http://schemas.openxmlformats.org/officeDocument/2006/relationships/image" Target="../media/image55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0.xml"/><Relationship Id="rId6" Type="http://schemas.openxmlformats.org/officeDocument/2006/relationships/image" Target="../media/image50.png"/><Relationship Id="rId11" Type="http://schemas.openxmlformats.org/officeDocument/2006/relationships/image" Target="../media/image54.png"/><Relationship Id="rId5" Type="http://schemas.openxmlformats.org/officeDocument/2006/relationships/image" Target="../media/image49.png"/><Relationship Id="rId10" Type="http://schemas.openxmlformats.org/officeDocument/2006/relationships/image" Target="../media/image40.png"/><Relationship Id="rId4" Type="http://schemas.openxmlformats.org/officeDocument/2006/relationships/image" Target="../media/image48.png"/><Relationship Id="rId9" Type="http://schemas.openxmlformats.org/officeDocument/2006/relationships/image" Target="../media/image53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.png"/><Relationship Id="rId3" Type="http://schemas.openxmlformats.org/officeDocument/2006/relationships/image" Target="../media/image56.png"/><Relationship Id="rId7" Type="http://schemas.openxmlformats.org/officeDocument/2006/relationships/image" Target="../media/image59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1.xml"/><Relationship Id="rId6" Type="http://schemas.openxmlformats.org/officeDocument/2006/relationships/image" Target="../media/image58.png"/><Relationship Id="rId5" Type="http://schemas.openxmlformats.org/officeDocument/2006/relationships/image" Target="../media/image57.png"/><Relationship Id="rId4" Type="http://schemas.openxmlformats.org/officeDocument/2006/relationships/image" Target="../media/image4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Relationship Id="rId4" Type="http://schemas.openxmlformats.org/officeDocument/2006/relationships/image" Target="../media/image62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3.png"/><Relationship Id="rId13" Type="http://schemas.openxmlformats.org/officeDocument/2006/relationships/image" Target="../media/image68.png"/><Relationship Id="rId3" Type="http://schemas.openxmlformats.org/officeDocument/2006/relationships/tags" Target="../tags/tag15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67.png"/><Relationship Id="rId17" Type="http://schemas.openxmlformats.org/officeDocument/2006/relationships/image" Target="../media/image61.png"/><Relationship Id="rId2" Type="http://schemas.openxmlformats.org/officeDocument/2006/relationships/tags" Target="../tags/tag14.xml"/><Relationship Id="rId16" Type="http://schemas.openxmlformats.org/officeDocument/2006/relationships/image" Target="../media/image71.png"/><Relationship Id="rId1" Type="http://schemas.openxmlformats.org/officeDocument/2006/relationships/tags" Target="../tags/tag13.xml"/><Relationship Id="rId6" Type="http://schemas.openxmlformats.org/officeDocument/2006/relationships/tags" Target="../tags/tag18.xml"/><Relationship Id="rId11" Type="http://schemas.openxmlformats.org/officeDocument/2006/relationships/image" Target="../media/image66.png"/><Relationship Id="rId5" Type="http://schemas.openxmlformats.org/officeDocument/2006/relationships/tags" Target="../tags/tag17.xml"/><Relationship Id="rId15" Type="http://schemas.openxmlformats.org/officeDocument/2006/relationships/image" Target="../media/image70.png"/><Relationship Id="rId10" Type="http://schemas.openxmlformats.org/officeDocument/2006/relationships/image" Target="../media/image65.png"/><Relationship Id="rId4" Type="http://schemas.openxmlformats.org/officeDocument/2006/relationships/tags" Target="../tags/tag16.xml"/><Relationship Id="rId9" Type="http://schemas.openxmlformats.org/officeDocument/2006/relationships/image" Target="../media/image64.png"/><Relationship Id="rId14" Type="http://schemas.openxmlformats.org/officeDocument/2006/relationships/image" Target="../media/image69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4.png"/><Relationship Id="rId13" Type="http://schemas.openxmlformats.org/officeDocument/2006/relationships/image" Target="../media/image79.png"/><Relationship Id="rId3" Type="http://schemas.openxmlformats.org/officeDocument/2006/relationships/tags" Target="../tags/tag21.xml"/><Relationship Id="rId7" Type="http://schemas.openxmlformats.org/officeDocument/2006/relationships/image" Target="../media/image73.png"/><Relationship Id="rId12" Type="http://schemas.openxmlformats.org/officeDocument/2006/relationships/image" Target="../media/image78.png"/><Relationship Id="rId2" Type="http://schemas.openxmlformats.org/officeDocument/2006/relationships/tags" Target="../tags/tag20.xml"/><Relationship Id="rId1" Type="http://schemas.openxmlformats.org/officeDocument/2006/relationships/tags" Target="../tags/tag19.xml"/><Relationship Id="rId6" Type="http://schemas.openxmlformats.org/officeDocument/2006/relationships/image" Target="../media/image72.png"/><Relationship Id="rId11" Type="http://schemas.openxmlformats.org/officeDocument/2006/relationships/image" Target="../media/image77.png"/><Relationship Id="rId5" Type="http://schemas.openxmlformats.org/officeDocument/2006/relationships/slideLayout" Target="../slideLayouts/slideLayout7.xml"/><Relationship Id="rId10" Type="http://schemas.openxmlformats.org/officeDocument/2006/relationships/image" Target="../media/image76.png"/><Relationship Id="rId4" Type="http://schemas.openxmlformats.org/officeDocument/2006/relationships/tags" Target="../tags/tag22.xml"/><Relationship Id="rId9" Type="http://schemas.openxmlformats.org/officeDocument/2006/relationships/image" Target="../media/image75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2.png"/><Relationship Id="rId3" Type="http://schemas.openxmlformats.org/officeDocument/2006/relationships/tags" Target="../tags/tag25.xml"/><Relationship Id="rId7" Type="http://schemas.openxmlformats.org/officeDocument/2006/relationships/image" Target="../media/image81.png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6" Type="http://schemas.openxmlformats.org/officeDocument/2006/relationships/image" Target="../media/image80.png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84.png"/><Relationship Id="rId4" Type="http://schemas.openxmlformats.org/officeDocument/2006/relationships/tags" Target="../tags/tag26.xml"/><Relationship Id="rId9" Type="http://schemas.openxmlformats.org/officeDocument/2006/relationships/image" Target="../media/image83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tags" Target="../tags/tag34.xml"/><Relationship Id="rId13" Type="http://schemas.openxmlformats.org/officeDocument/2006/relationships/image" Target="../media/image88.png"/><Relationship Id="rId3" Type="http://schemas.openxmlformats.org/officeDocument/2006/relationships/tags" Target="../tags/tag29.xml"/><Relationship Id="rId7" Type="http://schemas.openxmlformats.org/officeDocument/2006/relationships/tags" Target="../tags/tag33.xml"/><Relationship Id="rId12" Type="http://schemas.openxmlformats.org/officeDocument/2006/relationships/image" Target="../media/image87.png"/><Relationship Id="rId17" Type="http://schemas.openxmlformats.org/officeDocument/2006/relationships/image" Target="../media/image92.png"/><Relationship Id="rId2" Type="http://schemas.openxmlformats.org/officeDocument/2006/relationships/tags" Target="../tags/tag28.xml"/><Relationship Id="rId16" Type="http://schemas.openxmlformats.org/officeDocument/2006/relationships/image" Target="../media/image91.png"/><Relationship Id="rId1" Type="http://schemas.openxmlformats.org/officeDocument/2006/relationships/tags" Target="../tags/tag27.xml"/><Relationship Id="rId6" Type="http://schemas.openxmlformats.org/officeDocument/2006/relationships/tags" Target="../tags/tag32.xml"/><Relationship Id="rId11" Type="http://schemas.openxmlformats.org/officeDocument/2006/relationships/image" Target="../media/image86.png"/><Relationship Id="rId5" Type="http://schemas.openxmlformats.org/officeDocument/2006/relationships/tags" Target="../tags/tag31.xml"/><Relationship Id="rId15" Type="http://schemas.openxmlformats.org/officeDocument/2006/relationships/image" Target="../media/image90.png"/><Relationship Id="rId10" Type="http://schemas.openxmlformats.org/officeDocument/2006/relationships/image" Target="../media/image85.png"/><Relationship Id="rId4" Type="http://schemas.openxmlformats.org/officeDocument/2006/relationships/tags" Target="../tags/tag30.xml"/><Relationship Id="rId9" Type="http://schemas.openxmlformats.org/officeDocument/2006/relationships/slideLayout" Target="../slideLayouts/slideLayout7.xml"/><Relationship Id="rId14" Type="http://schemas.openxmlformats.org/officeDocument/2006/relationships/image" Target="../media/image89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4.png"/><Relationship Id="rId3" Type="http://schemas.openxmlformats.org/officeDocument/2006/relationships/tags" Target="../tags/tag37.xml"/><Relationship Id="rId7" Type="http://schemas.openxmlformats.org/officeDocument/2006/relationships/image" Target="../media/image93.png"/><Relationship Id="rId2" Type="http://schemas.openxmlformats.org/officeDocument/2006/relationships/tags" Target="../tags/tag36.xml"/><Relationship Id="rId1" Type="http://schemas.openxmlformats.org/officeDocument/2006/relationships/tags" Target="../tags/tag35.xml"/><Relationship Id="rId6" Type="http://schemas.openxmlformats.org/officeDocument/2006/relationships/slideLayout" Target="../slideLayouts/slideLayout7.xml"/><Relationship Id="rId11" Type="http://schemas.openxmlformats.org/officeDocument/2006/relationships/image" Target="../media/image97.png"/><Relationship Id="rId5" Type="http://schemas.openxmlformats.org/officeDocument/2006/relationships/tags" Target="../tags/tag39.xml"/><Relationship Id="rId10" Type="http://schemas.openxmlformats.org/officeDocument/2006/relationships/image" Target="../media/image96.png"/><Relationship Id="rId4" Type="http://schemas.openxmlformats.org/officeDocument/2006/relationships/tags" Target="../tags/tag38.xml"/><Relationship Id="rId9" Type="http://schemas.openxmlformats.org/officeDocument/2006/relationships/image" Target="../media/image9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gif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0.xml"/><Relationship Id="rId6" Type="http://schemas.openxmlformats.org/officeDocument/2006/relationships/image" Target="../media/image100.gif"/><Relationship Id="rId5" Type="http://schemas.openxmlformats.org/officeDocument/2006/relationships/image" Target="../media/image18.png"/><Relationship Id="rId4" Type="http://schemas.openxmlformats.org/officeDocument/2006/relationships/image" Target="../media/image99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jpe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gif"/><Relationship Id="rId2" Type="http://schemas.openxmlformats.org/officeDocument/2006/relationships/image" Target="../media/image2.png"/><Relationship Id="rId16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1.jpeg"/><Relationship Id="rId5" Type="http://schemas.openxmlformats.org/officeDocument/2006/relationships/image" Target="../media/image5.png"/><Relationship Id="rId15" Type="http://schemas.openxmlformats.org/officeDocument/2006/relationships/image" Target="../media/image15.png"/><Relationship Id="rId10" Type="http://schemas.openxmlformats.org/officeDocument/2006/relationships/image" Target="../media/image10.svg"/><Relationship Id="rId4" Type="http://schemas.openxmlformats.org/officeDocument/2006/relationships/image" Target="../media/image4.png"/><Relationship Id="rId9" Type="http://schemas.openxmlformats.org/officeDocument/2006/relationships/image" Target="../media/image9.png"/><Relationship Id="rId1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tags" Target="../tags/tag6.xml"/><Relationship Id="rId7" Type="http://schemas.openxmlformats.org/officeDocument/2006/relationships/image" Target="../media/image37.png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tags" Target="../tags/tag9.xml"/><Relationship Id="rId7" Type="http://schemas.openxmlformats.org/officeDocument/2006/relationships/image" Target="../media/image41.png"/><Relationship Id="rId12" Type="http://schemas.openxmlformats.org/officeDocument/2006/relationships/image" Target="../media/image46.png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image" Target="../media/image40.png"/><Relationship Id="rId11" Type="http://schemas.openxmlformats.org/officeDocument/2006/relationships/image" Target="../media/image45.png"/><Relationship Id="rId5" Type="http://schemas.openxmlformats.org/officeDocument/2006/relationships/image" Target="../media/image39.png"/><Relationship Id="rId10" Type="http://schemas.openxmlformats.org/officeDocument/2006/relationships/image" Target="../media/image44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4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5666830-9A19-4E01-8505-D6C7F9AC5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5725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4" name="Picture 3" descr="A colorful wave of paint&#10;&#10;Description automatically generated">
            <a:extLst>
              <a:ext uri="{FF2B5EF4-FFF2-40B4-BE49-F238E27FC236}">
                <a16:creationId xmlns:a16="http://schemas.microsoft.com/office/drawing/2014/main" id="{2D26CD16-4EE2-5D0C-AA88-91539B22DF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48" r="9046"/>
          <a:stretch/>
        </p:blipFill>
        <p:spPr>
          <a:xfrm>
            <a:off x="3082596" y="857257"/>
            <a:ext cx="6061405" cy="5143493"/>
          </a:xfrm>
          <a:custGeom>
            <a:avLst/>
            <a:gdLst/>
            <a:ahLst/>
            <a:cxnLst/>
            <a:rect l="l" t="t" r="r" b="b"/>
            <a:pathLst>
              <a:path w="8081873" h="6858000">
                <a:moveTo>
                  <a:pt x="0" y="0"/>
                </a:moveTo>
                <a:lnTo>
                  <a:pt x="8081873" y="0"/>
                </a:lnTo>
                <a:lnTo>
                  <a:pt x="8081873" y="6858000"/>
                </a:lnTo>
                <a:lnTo>
                  <a:pt x="0" y="6858000"/>
                </a:lnTo>
                <a:lnTo>
                  <a:pt x="68897" y="6734633"/>
                </a:lnTo>
                <a:cubicBezTo>
                  <a:pt x="558802" y="5812845"/>
                  <a:pt x="848920" y="4668597"/>
                  <a:pt x="848920" y="3429000"/>
                </a:cubicBezTo>
                <a:cubicBezTo>
                  <a:pt x="848920" y="2189404"/>
                  <a:pt x="558802" y="1045156"/>
                  <a:pt x="68897" y="123368"/>
                </a:cubicBezTo>
                <a:close/>
              </a:path>
            </a:pathLst>
          </a:custGeom>
        </p:spPr>
      </p:pic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AE9FC877-7FB6-4D22-9988-35420644E2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857250"/>
            <a:ext cx="3719285" cy="51435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685800">
              <a:defRPr/>
            </a:pPr>
            <a:endParaRPr lang="en-US" sz="1350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E41809D1-F12E-46BB-B804-5F209D325E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857250"/>
            <a:ext cx="3711665" cy="51435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685800">
              <a:defRPr/>
            </a:pPr>
            <a:endParaRPr lang="en-US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979A31-2CA7-242F-643A-46526D2E0E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8486" y="1699022"/>
            <a:ext cx="3017520" cy="2403101"/>
          </a:xfrm>
        </p:spPr>
        <p:txBody>
          <a:bodyPr anchor="b">
            <a:normAutofit/>
          </a:bodyPr>
          <a:lstStyle/>
          <a:p>
            <a:r>
              <a:rPr lang="en-GB" sz="3300" dirty="0"/>
              <a:t>Collective modes in Condensed Matter Physics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B9AA02-62E5-EF61-DD00-3ED7240F3E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8486" y="4511942"/>
            <a:ext cx="2949980" cy="906106"/>
          </a:xfrm>
        </p:spPr>
        <p:txBody>
          <a:bodyPr>
            <a:normAutofit/>
          </a:bodyPr>
          <a:lstStyle/>
          <a:p>
            <a:r>
              <a:rPr lang="en-GB" sz="1500"/>
              <a:t>Sparsh Mishra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69941" y="1117343"/>
            <a:ext cx="109728" cy="52806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endParaRPr lang="en-US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2" y="4267440"/>
            <a:ext cx="3017520" cy="13716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endParaRPr lang="en-US" sz="135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634626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B04BB43-DF31-365C-50B3-5E89D8C212DB}"/>
              </a:ext>
            </a:extLst>
          </p:cNvPr>
          <p:cNvSpPr txBox="1"/>
          <p:nvPr/>
        </p:nvSpPr>
        <p:spPr>
          <a:xfrm>
            <a:off x="739554" y="1298456"/>
            <a:ext cx="2924390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350" dirty="0"/>
              <a:t>With periodic boundary conditions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009088E-D779-D94E-BC0E-84148C4B10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1179" y="1575455"/>
            <a:ext cx="2085975" cy="4191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CAF3979-A918-FA30-861F-A96631CC38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4751" y="2172287"/>
            <a:ext cx="942975" cy="371475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B0A5F04-9909-5456-9B76-CB67B2192777}"/>
                  </a:ext>
                </a:extLst>
              </p:cNvPr>
              <p:cNvSpPr txBox="1"/>
              <p:nvPr/>
            </p:nvSpPr>
            <p:spPr>
              <a:xfrm>
                <a:off x="3638789" y="3129344"/>
                <a:ext cx="195566" cy="20774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350" i="1">
                          <a:latin typeface="Cambria Math" panose="02040503050406030204" pitchFamily="18" charset="0"/>
                        </a:rPr>
                        <m:t>⇒</m:t>
                      </m:r>
                    </m:oMath>
                  </m:oMathPara>
                </a14:m>
                <a:endParaRPr lang="en-GB" sz="1350" dirty="0"/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B0A5F04-9909-5456-9B76-CB67B219277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38789" y="3129344"/>
                <a:ext cx="195566" cy="207749"/>
              </a:xfrm>
              <a:prstGeom prst="rect">
                <a:avLst/>
              </a:prstGeom>
              <a:blipFill>
                <a:blip r:embed="rId5"/>
                <a:stretch>
                  <a:fillRect l="-12500" r="-12500" b="-588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6EFCFB89-7B63-861F-44A5-F6874F65D9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99029" y="3025241"/>
            <a:ext cx="1066800" cy="381000"/>
          </a:xfrm>
          <a:prstGeom prst="rect">
            <a:avLst/>
          </a:prstGeom>
        </p:spPr>
      </p:pic>
      <p:pic>
        <p:nvPicPr>
          <p:cNvPr id="1026" name="Picture 2" descr="undefined">
            <a:extLst>
              <a:ext uri="{FF2B5EF4-FFF2-40B4-BE49-F238E27FC236}">
                <a16:creationId xmlns:a16="http://schemas.microsoft.com/office/drawing/2014/main" id="{15377DD0-D879-4717-15CD-81F35C2938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9758" y="2336013"/>
            <a:ext cx="3233867" cy="3572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05DDE70-9782-190F-AAF3-8D26FD96D929}"/>
                  </a:ext>
                </a:extLst>
              </p:cNvPr>
              <p:cNvSpPr txBox="1"/>
              <p:nvPr/>
            </p:nvSpPr>
            <p:spPr>
              <a:xfrm>
                <a:off x="4194184" y="3457309"/>
                <a:ext cx="1722203" cy="30008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350" i="1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sz="1350" i="1">
                          <a:latin typeface="Cambria Math" panose="02040503050406030204" pitchFamily="18" charset="0"/>
                        </a:rPr>
                        <m:t>∈”</m:t>
                      </m:r>
                      <m:r>
                        <m:rPr>
                          <m:sty m:val="p"/>
                        </m:rPr>
                        <a:rPr lang="en-US" sz="1350">
                          <a:latin typeface="Cambria Math" panose="02040503050406030204" pitchFamily="18" charset="0"/>
                        </a:rPr>
                        <m:t>Brillouin</m:t>
                      </m:r>
                      <m:r>
                        <a:rPr lang="en-US" sz="135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1350">
                          <a:latin typeface="Cambria Math" panose="02040503050406030204" pitchFamily="18" charset="0"/>
                        </a:rPr>
                        <m:t>Zone</m:t>
                      </m:r>
                      <m:r>
                        <a:rPr lang="en-US" sz="1350" i="1">
                          <a:latin typeface="Cambria Math" panose="02040503050406030204" pitchFamily="18" charset="0"/>
                        </a:rPr>
                        <m:t>”</m:t>
                      </m:r>
                    </m:oMath>
                  </m:oMathPara>
                </a14:m>
                <a:endParaRPr lang="en-GB" sz="1350" dirty="0"/>
              </a:p>
            </p:txBody>
          </p:sp>
        </mc:Choice>
        <mc:Fallback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05DDE70-9782-190F-AAF3-8D26FD96D92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94184" y="3457309"/>
                <a:ext cx="1722203" cy="300082"/>
              </a:xfrm>
              <a:prstGeom prst="rect">
                <a:avLst/>
              </a:prstGeom>
              <a:blipFill>
                <a:blip r:embed="rId8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A072374-1775-EF9D-DDAF-19025687BCF1}"/>
                  </a:ext>
                </a:extLst>
              </p:cNvPr>
              <p:cNvSpPr txBox="1"/>
              <p:nvPr/>
            </p:nvSpPr>
            <p:spPr>
              <a:xfrm>
                <a:off x="739920" y="3976970"/>
                <a:ext cx="5849871" cy="31675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350" dirty="0"/>
                  <a:t>The most general form of an eigenfunction (that gives eigenvalue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35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350" i="1"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lang="en-US" sz="135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GB" sz="1350" dirty="0"/>
                  <a:t>) is:</a:t>
                </a:r>
              </a:p>
            </p:txBody>
          </p:sp>
        </mc:Choice>
        <mc:Fallback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A072374-1775-EF9D-DDAF-19025687BCF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9920" y="3976970"/>
                <a:ext cx="5849871" cy="316753"/>
              </a:xfrm>
              <a:prstGeom prst="rect">
                <a:avLst/>
              </a:prstGeom>
              <a:blipFill>
                <a:blip r:embed="rId9"/>
                <a:stretch>
                  <a:fillRect l="-217" b="-11538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Picture 9">
            <a:extLst>
              <a:ext uri="{FF2B5EF4-FFF2-40B4-BE49-F238E27FC236}">
                <a16:creationId xmlns:a16="http://schemas.microsoft.com/office/drawing/2014/main" id="{BA160DA4-D5A2-C228-A31D-4245A29196B9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3180835" y="4533049"/>
            <a:ext cx="1513332" cy="20878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85FD717-BBF3-4E61-20B5-E7BED8C047D9}"/>
              </a:ext>
            </a:extLst>
          </p:cNvPr>
          <p:cNvSpPr txBox="1"/>
          <p:nvPr/>
        </p:nvSpPr>
        <p:spPr>
          <a:xfrm>
            <a:off x="739555" y="5058563"/>
            <a:ext cx="478671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350" dirty="0"/>
              <a:t>The Brillouin zone parameterizes the electron eigenstates in a crystal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85ECA504-027A-F4E6-D7DF-2AC6E477A65F}"/>
                  </a:ext>
                </a:extLst>
              </p:cNvPr>
              <p:cNvSpPr txBox="1"/>
              <p:nvPr/>
            </p:nvSpPr>
            <p:spPr>
              <a:xfrm>
                <a:off x="3834757" y="2681812"/>
                <a:ext cx="1252972" cy="30008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35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350" i="1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US" sz="1350" i="1">
                              <a:latin typeface="Cambria Math" panose="02040503050406030204" pitchFamily="18" charset="0"/>
                            </a:rPr>
                            <m:t>𝑅</m:t>
                          </m:r>
                        </m:sub>
                      </m:sSub>
                      <m:sSub>
                        <m:sSubPr>
                          <m:ctrlPr>
                            <a:rPr lang="en-US" sz="135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350" i="1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US" sz="1350" i="1">
                              <a:latin typeface="Cambria Math" panose="02040503050406030204" pitchFamily="18" charset="0"/>
                            </a:rPr>
                            <m:t>𝑅</m:t>
                          </m:r>
                          <m:r>
                            <a:rPr lang="en-US" sz="1350" i="1">
                              <a:latin typeface="Cambria Math" panose="02040503050406030204" pitchFamily="18" charset="0"/>
                            </a:rPr>
                            <m:t>′</m:t>
                          </m:r>
                        </m:sub>
                      </m:sSub>
                      <m:r>
                        <a:rPr lang="en-US" sz="1350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135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350" i="1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US" sz="1350" i="1">
                              <a:latin typeface="Cambria Math" panose="02040503050406030204" pitchFamily="18" charset="0"/>
                            </a:rPr>
                            <m:t>𝑅</m:t>
                          </m:r>
                          <m:r>
                            <a:rPr lang="en-US" sz="1350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1350" i="1">
                              <a:latin typeface="Cambria Math" panose="02040503050406030204" pitchFamily="18" charset="0"/>
                            </a:rPr>
                            <m:t>𝑅</m:t>
                          </m:r>
                          <m:r>
                            <a:rPr lang="en-US" sz="1350" i="1">
                              <a:latin typeface="Cambria Math" panose="02040503050406030204" pitchFamily="18" charset="0"/>
                            </a:rPr>
                            <m:t>′</m:t>
                          </m:r>
                        </m:sub>
                      </m:sSub>
                    </m:oMath>
                  </m:oMathPara>
                </a14:m>
                <a:endParaRPr lang="en-GB" sz="1350" dirty="0"/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85ECA504-027A-F4E6-D7DF-2AC6E477A65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34757" y="2681812"/>
                <a:ext cx="1252972" cy="300082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AD9E0BE1-3D42-D653-C2C7-F6CC87AAC0AB}"/>
              </a:ext>
            </a:extLst>
          </p:cNvPr>
          <p:cNvSpPr txBox="1"/>
          <p:nvPr/>
        </p:nvSpPr>
        <p:spPr>
          <a:xfrm>
            <a:off x="2838200" y="2719486"/>
            <a:ext cx="1029449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350" dirty="0"/>
              <a:t>Along with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E66460EF-B6DC-BCCA-564F-4DBC91D107DC}"/>
                  </a:ext>
                </a:extLst>
              </p:cNvPr>
              <p:cNvSpPr txBox="1"/>
              <p:nvPr/>
            </p:nvSpPr>
            <p:spPr>
              <a:xfrm>
                <a:off x="739555" y="3445455"/>
                <a:ext cx="3497239" cy="3200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350" dirty="0"/>
                  <a:t>Notice that eigenvalues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35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350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sz="135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1350" i="1">
                            <a:latin typeface="Cambria Math" panose="02040503050406030204" pitchFamily="18" charset="0"/>
                          </a:rPr>
                          <m:t> </m:t>
                        </m:r>
                        <m:d>
                          <m:dPr>
                            <m:ctrlPr>
                              <a:rPr lang="en-US" sz="135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350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lang="en-US" sz="1350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sz="1350" i="1">
                                <a:latin typeface="Cambria Math" panose="02040503050406030204" pitchFamily="18" charset="0"/>
                              </a:rPr>
                              <m:t>𝐺</m:t>
                            </m:r>
                          </m:e>
                        </m:d>
                        <m:r>
                          <a:rPr lang="en-US" sz="1350" i="1">
                            <a:latin typeface="Cambria Math" panose="02040503050406030204" pitchFamily="18" charset="0"/>
                          </a:rPr>
                          <m:t>⋅</m:t>
                        </m:r>
                        <m:sSub>
                          <m:sSubPr>
                            <m:ctrlPr>
                              <a:rPr lang="en-US" sz="135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35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sz="135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sup>
                    </m:sSup>
                    <m:r>
                      <a:rPr lang="en-US" sz="1350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135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350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sz="1350" i="1">
                            <a:latin typeface="Cambria Math" panose="02040503050406030204" pitchFamily="18" charset="0"/>
                          </a:rPr>
                          <m:t>𝑖𝑘</m:t>
                        </m:r>
                        <m:r>
                          <a:rPr lang="en-US" sz="1350" i="1">
                            <a:latin typeface="Cambria Math" panose="02040503050406030204" pitchFamily="18" charset="0"/>
                          </a:rPr>
                          <m:t>⋅</m:t>
                        </m:r>
                        <m:sSub>
                          <m:sSubPr>
                            <m:ctrlPr>
                              <a:rPr lang="en-US" sz="135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35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sz="135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sup>
                    </m:sSup>
                  </m:oMath>
                </a14:m>
                <a:r>
                  <a:rPr lang="en-GB" sz="1350" dirty="0"/>
                  <a:t> </a:t>
                </a:r>
              </a:p>
            </p:txBody>
          </p:sp>
        </mc:Choice>
        <mc:Fallback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E66460EF-B6DC-BCCA-564F-4DBC91D107D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9555" y="3445455"/>
                <a:ext cx="3497239" cy="320088"/>
              </a:xfrm>
              <a:prstGeom prst="rect">
                <a:avLst/>
              </a:prstGeom>
              <a:blipFill>
                <a:blip r:embed="rId12"/>
                <a:stretch>
                  <a:fillRect l="-362" b="-1538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74199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8" grpId="0"/>
      <p:bldP spid="9" grpId="0"/>
      <p:bldP spid="11" grpId="0"/>
      <p:bldP spid="7" grpId="0"/>
      <p:bldP spid="12" grpId="0"/>
      <p:bldP spid="1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6361A87-42D3-59D0-972D-DD04171478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7350" y="1902488"/>
            <a:ext cx="5829300" cy="132443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551E610-6E74-49B8-118B-32BD153892C9}"/>
              </a:ext>
            </a:extLst>
          </p:cNvPr>
          <p:cNvSpPr txBox="1"/>
          <p:nvPr/>
        </p:nvSpPr>
        <p:spPr>
          <a:xfrm>
            <a:off x="2828734" y="3631081"/>
            <a:ext cx="2620654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350" dirty="0"/>
              <a:t>Planewave x cell periodic part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F68A445-442C-49FD-246D-9786E4052AED}"/>
              </a:ext>
            </a:extLst>
          </p:cNvPr>
          <p:cNvSpPr txBox="1"/>
          <p:nvPr/>
        </p:nvSpPr>
        <p:spPr>
          <a:xfrm>
            <a:off x="796438" y="4173743"/>
            <a:ext cx="6446637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350" dirty="0"/>
              <a:t>Heads up: Remember second quantization. Like that of the harmonic oscillator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4CE4EF-6DD2-AB9D-7E37-1F99C71625AF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3661184" y="1498326"/>
            <a:ext cx="1513332" cy="208788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8941B2C7-2C5D-2D88-0A64-E2E12E1FCE6B}"/>
                  </a:ext>
                </a:extLst>
              </p:cNvPr>
              <p:cNvSpPr txBox="1"/>
              <p:nvPr/>
            </p:nvSpPr>
            <p:spPr>
              <a:xfrm>
                <a:off x="1467370" y="4583450"/>
                <a:ext cx="1937582" cy="3245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135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350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sz="135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†</m:t>
                          </m:r>
                        </m:sup>
                      </m:sSup>
                      <m:d>
                        <m:dPr>
                          <m:begChr m:val="|"/>
                          <m:endChr m:val="⟩"/>
                          <m:ctrlPr>
                            <a:rPr lang="en-US" sz="135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350" i="1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sz="1350" i="1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sz="1350" i="1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r>
                            <a:rPr lang="en-US" sz="1350" i="1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1350" i="1">
                              <a:latin typeface="Cambria Math" panose="02040503050406030204" pitchFamily="18" charset="0"/>
                            </a:rPr>
                            <m:t>+1</m:t>
                          </m:r>
                        </m:e>
                      </m:rad>
                      <m:r>
                        <a:rPr lang="en-US" sz="1350" i="1">
                          <a:latin typeface="Cambria Math" panose="02040503050406030204" pitchFamily="18" charset="0"/>
                        </a:rPr>
                        <m:t> |</m:t>
                      </m:r>
                      <m:r>
                        <a:rPr lang="en-US" sz="1350" i="1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sz="1350" i="1">
                          <a:latin typeface="Cambria Math" panose="02040503050406030204" pitchFamily="18" charset="0"/>
                        </a:rPr>
                        <m:t>+1⟩</m:t>
                      </m:r>
                    </m:oMath>
                  </m:oMathPara>
                </a14:m>
                <a:endParaRPr lang="en-GB" sz="1350" dirty="0"/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8941B2C7-2C5D-2D88-0A64-E2E12E1FCE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67370" y="4583450"/>
                <a:ext cx="1937582" cy="324576"/>
              </a:xfrm>
              <a:prstGeom prst="rect">
                <a:avLst/>
              </a:prstGeom>
              <a:blipFill>
                <a:blip r:embed="rId5"/>
                <a:stretch>
                  <a:fillRect b="-1111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2ED2F95-514C-8D55-6D77-E4C76AB45965}"/>
                  </a:ext>
                </a:extLst>
              </p:cNvPr>
              <p:cNvSpPr txBox="1"/>
              <p:nvPr/>
            </p:nvSpPr>
            <p:spPr>
              <a:xfrm>
                <a:off x="1247634" y="4895524"/>
                <a:ext cx="1922648" cy="30239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350" i="1">
                          <a:latin typeface="Cambria Math" panose="02040503050406030204" pitchFamily="18" charset="0"/>
                        </a:rPr>
                        <m:t>𝑎</m:t>
                      </m:r>
                      <m:d>
                        <m:dPr>
                          <m:begChr m:val="|"/>
                          <m:endChr m:val="⟩"/>
                          <m:ctrlPr>
                            <a:rPr lang="en-US" sz="135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350" i="1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sz="1350" i="1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sz="1350" i="1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r>
                            <a:rPr lang="en-US" sz="1350" i="1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rad>
                      <m:r>
                        <a:rPr lang="en-US" sz="1350" i="1"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en-US" sz="1350" i="1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sz="1350" i="1">
                          <a:latin typeface="Cambria Math" panose="02040503050406030204" pitchFamily="18" charset="0"/>
                        </a:rPr>
                        <m:t>−1⟩</m:t>
                      </m:r>
                    </m:oMath>
                  </m:oMathPara>
                </a14:m>
                <a:endParaRPr lang="en-GB" sz="1350" dirty="0"/>
              </a:p>
            </p:txBody>
          </p:sp>
        </mc:Choice>
        <mc:Fallback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2ED2F95-514C-8D55-6D77-E4C76AB459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47634" y="4895524"/>
                <a:ext cx="1922648" cy="302390"/>
              </a:xfrm>
              <a:prstGeom prst="rect">
                <a:avLst/>
              </a:prstGeom>
              <a:blipFill>
                <a:blip r:embed="rId6"/>
                <a:stretch>
                  <a:fillRect b="-800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15D81595-9E1A-B8B8-B5CD-3879CE4C2FF3}"/>
                  </a:ext>
                </a:extLst>
              </p:cNvPr>
              <p:cNvSpPr txBox="1"/>
              <p:nvPr/>
            </p:nvSpPr>
            <p:spPr>
              <a:xfrm>
                <a:off x="714786" y="5319113"/>
                <a:ext cx="4003928" cy="51328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 xmlns:m="http://schemas.openxmlformats.org/officeDocument/2006/math">
                    <m:sSup>
                      <m:sSupPr>
                        <m:ctrlPr>
                          <a:rPr lang="en-US" sz="135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350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p>
                        <m:r>
                          <a:rPr lang="en-US" sz="135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†</m:t>
                        </m:r>
                      </m:sup>
                    </m:sSup>
                    <m:r>
                      <a:rPr lang="en-US" sz="135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1350" dirty="0"/>
                  <a:t>“Creates a particle” of the harmonic oscillator  </a:t>
                </a:r>
              </a:p>
            </p:txBody>
          </p:sp>
        </mc:Choice>
        <mc:Fallback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15D81595-9E1A-B8B8-B5CD-3879CE4C2FF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4786" y="5319113"/>
                <a:ext cx="4003928" cy="513282"/>
              </a:xfrm>
              <a:prstGeom prst="rect">
                <a:avLst/>
              </a:prstGeom>
              <a:blipFill>
                <a:blip r:embed="rId7"/>
                <a:stretch>
                  <a:fillRect l="-316" t="-2439" b="-975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218" name="Picture 2" descr="Solution of the Schrödinger Equation for a Simple Harmonic Oscillator -  Owlcation">
            <a:extLst>
              <a:ext uri="{FF2B5EF4-FFF2-40B4-BE49-F238E27FC236}">
                <a16:creationId xmlns:a16="http://schemas.microsoft.com/office/drawing/2014/main" id="{CCD48410-8C45-F119-F467-75452DE2C4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4126" y="4381217"/>
            <a:ext cx="2064502" cy="1427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356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7" grpId="0"/>
      <p:bldP spid="9" grpId="0"/>
      <p:bldP spid="1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666D51-9EC5-50FB-86D2-7527D5E3C9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Hubbard Hamiltonian for square lattice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25FCC22-BC13-EB27-9CB7-763C57B6DB50}"/>
              </a:ext>
            </a:extLst>
          </p:cNvPr>
          <p:cNvSpPr txBox="1"/>
          <p:nvPr/>
        </p:nvSpPr>
        <p:spPr>
          <a:xfrm>
            <a:off x="625288" y="2511238"/>
            <a:ext cx="7483524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350" dirty="0"/>
              <a:t>Toy model designed to capture essence of magnetic effects due to the coulomb interaction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D1E96B-5360-31A1-8BFF-C8645689BAC9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517282" y="3145517"/>
            <a:ext cx="3944112" cy="341376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B6E8EB8A-FF84-DE85-6F6E-7558F984F5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6491" y="2755781"/>
            <a:ext cx="2095500" cy="15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24F1964-6574-C01A-3C97-0E88195002DA}"/>
              </a:ext>
            </a:extLst>
          </p:cNvPr>
          <p:cNvSpPr txBox="1"/>
          <p:nvPr/>
        </p:nvSpPr>
        <p:spPr>
          <a:xfrm>
            <a:off x="2333065" y="3590365"/>
            <a:ext cx="2238935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350" dirty="0"/>
              <a:t>Hopping term (kinetic energy decrease on delocalization).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FCEE8C-956E-3FDD-F071-E5BA8866B0EA}"/>
              </a:ext>
            </a:extLst>
          </p:cNvPr>
          <p:cNvSpPr txBox="1"/>
          <p:nvPr/>
        </p:nvSpPr>
        <p:spPr>
          <a:xfrm>
            <a:off x="4306421" y="3590365"/>
            <a:ext cx="1885950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350" dirty="0"/>
              <a:t>Coulomb repulsion cost to sit on the same site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E0424D4-FA4E-FDD4-8A09-903331E1AB4D}"/>
              </a:ext>
            </a:extLst>
          </p:cNvPr>
          <p:cNvSpPr txBox="1"/>
          <p:nvPr/>
        </p:nvSpPr>
        <p:spPr>
          <a:xfrm>
            <a:off x="625288" y="4481349"/>
            <a:ext cx="4379597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350" dirty="0"/>
              <a:t>When we have N sites and N electrons in the system</a:t>
            </a:r>
          </a:p>
        </p:txBody>
      </p:sp>
      <p:grpSp>
        <p:nvGrpSpPr>
          <p:cNvPr id="1031" name="Group 1030">
            <a:extLst>
              <a:ext uri="{FF2B5EF4-FFF2-40B4-BE49-F238E27FC236}">
                <a16:creationId xmlns:a16="http://schemas.microsoft.com/office/drawing/2014/main" id="{3425AA9D-9967-BA1C-15E1-70EFA6784449}"/>
              </a:ext>
            </a:extLst>
          </p:cNvPr>
          <p:cNvGrpSpPr/>
          <p:nvPr/>
        </p:nvGrpSpPr>
        <p:grpSpPr>
          <a:xfrm>
            <a:off x="6503928" y="4403118"/>
            <a:ext cx="2141391" cy="1317479"/>
            <a:chOff x="8393998" y="4719371"/>
            <a:chExt cx="2855188" cy="1756639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C7624198-5E20-AB5B-271B-15C9922347B1}"/>
                </a:ext>
              </a:extLst>
            </p:cNvPr>
            <p:cNvGrpSpPr/>
            <p:nvPr/>
          </p:nvGrpSpPr>
          <p:grpSpPr>
            <a:xfrm>
              <a:off x="8445157" y="4890112"/>
              <a:ext cx="2743201" cy="1371600"/>
              <a:chOff x="8445157" y="4890112"/>
              <a:chExt cx="2743201" cy="1371600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1D8E6D39-3A7E-6470-B3F2-501869B9ACC5}"/>
                  </a:ext>
                </a:extLst>
              </p:cNvPr>
              <p:cNvGrpSpPr/>
              <p:nvPr/>
            </p:nvGrpSpPr>
            <p:grpSpPr>
              <a:xfrm>
                <a:off x="9816758" y="4890112"/>
                <a:ext cx="1371600" cy="1371600"/>
                <a:chOff x="8359425" y="4914631"/>
                <a:chExt cx="1371600" cy="1371600"/>
              </a:xfrm>
            </p:grpSpPr>
            <p:grpSp>
              <p:nvGrpSpPr>
                <p:cNvPr id="17" name="Group 16">
                  <a:extLst>
                    <a:ext uri="{FF2B5EF4-FFF2-40B4-BE49-F238E27FC236}">
                      <a16:creationId xmlns:a16="http://schemas.microsoft.com/office/drawing/2014/main" id="{210B71B3-6D1A-17EA-3CE8-08D5CE086EDA}"/>
                    </a:ext>
                  </a:extLst>
                </p:cNvPr>
                <p:cNvGrpSpPr/>
                <p:nvPr/>
              </p:nvGrpSpPr>
              <p:grpSpPr>
                <a:xfrm>
                  <a:off x="8359425" y="4914631"/>
                  <a:ext cx="1371600" cy="457200"/>
                  <a:chOff x="8359425" y="4901184"/>
                  <a:chExt cx="1371600" cy="457200"/>
                </a:xfrm>
              </p:grpSpPr>
              <p:sp>
                <p:nvSpPr>
                  <p:cNvPr id="13" name="Rectangle 12">
                    <a:extLst>
                      <a:ext uri="{FF2B5EF4-FFF2-40B4-BE49-F238E27FC236}">
                        <a16:creationId xmlns:a16="http://schemas.microsoft.com/office/drawing/2014/main" id="{79B30BD9-1E2C-C940-4923-5F2D7D3A33F7}"/>
                      </a:ext>
                    </a:extLst>
                  </p:cNvPr>
                  <p:cNvSpPr/>
                  <p:nvPr/>
                </p:nvSpPr>
                <p:spPr>
                  <a:xfrm>
                    <a:off x="8359425" y="4901184"/>
                    <a:ext cx="457200" cy="457200"/>
                  </a:xfrm>
                  <a:prstGeom prst="rect">
                    <a:avLst/>
                  </a:prstGeom>
                  <a:noFill/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350"/>
                  </a:p>
                </p:txBody>
              </p:sp>
              <p:sp>
                <p:nvSpPr>
                  <p:cNvPr id="14" name="Rectangle 13">
                    <a:extLst>
                      <a:ext uri="{FF2B5EF4-FFF2-40B4-BE49-F238E27FC236}">
                        <a16:creationId xmlns:a16="http://schemas.microsoft.com/office/drawing/2014/main" id="{3EE5CD74-EA4F-B9A0-7D45-ECE2BC5C551A}"/>
                      </a:ext>
                    </a:extLst>
                  </p:cNvPr>
                  <p:cNvSpPr/>
                  <p:nvPr/>
                </p:nvSpPr>
                <p:spPr>
                  <a:xfrm>
                    <a:off x="8816625" y="4901184"/>
                    <a:ext cx="457200" cy="457200"/>
                  </a:xfrm>
                  <a:prstGeom prst="rect">
                    <a:avLst/>
                  </a:prstGeom>
                  <a:noFill/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350"/>
                  </a:p>
                </p:txBody>
              </p:sp>
              <p:sp>
                <p:nvSpPr>
                  <p:cNvPr id="15" name="Rectangle 14">
                    <a:extLst>
                      <a:ext uri="{FF2B5EF4-FFF2-40B4-BE49-F238E27FC236}">
                        <a16:creationId xmlns:a16="http://schemas.microsoft.com/office/drawing/2014/main" id="{6E6C32A6-FA2E-CD76-D0FF-7177A93E101F}"/>
                      </a:ext>
                    </a:extLst>
                  </p:cNvPr>
                  <p:cNvSpPr/>
                  <p:nvPr/>
                </p:nvSpPr>
                <p:spPr>
                  <a:xfrm>
                    <a:off x="9273825" y="4901184"/>
                    <a:ext cx="457200" cy="457200"/>
                  </a:xfrm>
                  <a:prstGeom prst="rect">
                    <a:avLst/>
                  </a:prstGeom>
                  <a:noFill/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350"/>
                  </a:p>
                </p:txBody>
              </p:sp>
            </p:grpSp>
            <p:grpSp>
              <p:nvGrpSpPr>
                <p:cNvPr id="18" name="Group 17">
                  <a:extLst>
                    <a:ext uri="{FF2B5EF4-FFF2-40B4-BE49-F238E27FC236}">
                      <a16:creationId xmlns:a16="http://schemas.microsoft.com/office/drawing/2014/main" id="{72B83516-0D3C-544D-D357-4E568B7BA6DB}"/>
                    </a:ext>
                  </a:extLst>
                </p:cNvPr>
                <p:cNvGrpSpPr/>
                <p:nvPr/>
              </p:nvGrpSpPr>
              <p:grpSpPr>
                <a:xfrm>
                  <a:off x="8359425" y="5371831"/>
                  <a:ext cx="1371600" cy="457200"/>
                  <a:chOff x="8359425" y="4901184"/>
                  <a:chExt cx="1371600" cy="457200"/>
                </a:xfrm>
              </p:grpSpPr>
              <p:sp>
                <p:nvSpPr>
                  <p:cNvPr id="19" name="Rectangle 18">
                    <a:extLst>
                      <a:ext uri="{FF2B5EF4-FFF2-40B4-BE49-F238E27FC236}">
                        <a16:creationId xmlns:a16="http://schemas.microsoft.com/office/drawing/2014/main" id="{82594334-B690-000C-17D0-4BB37BA6FB55}"/>
                      </a:ext>
                    </a:extLst>
                  </p:cNvPr>
                  <p:cNvSpPr/>
                  <p:nvPr/>
                </p:nvSpPr>
                <p:spPr>
                  <a:xfrm>
                    <a:off x="8359425" y="4901184"/>
                    <a:ext cx="457200" cy="457200"/>
                  </a:xfrm>
                  <a:prstGeom prst="rect">
                    <a:avLst/>
                  </a:prstGeom>
                  <a:noFill/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350"/>
                  </a:p>
                </p:txBody>
              </p:sp>
              <p:sp>
                <p:nvSpPr>
                  <p:cNvPr id="20" name="Rectangle 19">
                    <a:extLst>
                      <a:ext uri="{FF2B5EF4-FFF2-40B4-BE49-F238E27FC236}">
                        <a16:creationId xmlns:a16="http://schemas.microsoft.com/office/drawing/2014/main" id="{F7C67BAD-2A67-7569-1C93-83FE0B127D53}"/>
                      </a:ext>
                    </a:extLst>
                  </p:cNvPr>
                  <p:cNvSpPr/>
                  <p:nvPr/>
                </p:nvSpPr>
                <p:spPr>
                  <a:xfrm>
                    <a:off x="8816625" y="4901184"/>
                    <a:ext cx="457200" cy="457200"/>
                  </a:xfrm>
                  <a:prstGeom prst="rect">
                    <a:avLst/>
                  </a:prstGeom>
                  <a:noFill/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350"/>
                  </a:p>
                </p:txBody>
              </p:sp>
              <p:sp>
                <p:nvSpPr>
                  <p:cNvPr id="21" name="Rectangle 20">
                    <a:extLst>
                      <a:ext uri="{FF2B5EF4-FFF2-40B4-BE49-F238E27FC236}">
                        <a16:creationId xmlns:a16="http://schemas.microsoft.com/office/drawing/2014/main" id="{BEBCF6B8-F7CE-CB2A-B1CB-0D8317D7CC70}"/>
                      </a:ext>
                    </a:extLst>
                  </p:cNvPr>
                  <p:cNvSpPr/>
                  <p:nvPr/>
                </p:nvSpPr>
                <p:spPr>
                  <a:xfrm>
                    <a:off x="9273825" y="4901184"/>
                    <a:ext cx="457200" cy="457200"/>
                  </a:xfrm>
                  <a:prstGeom prst="rect">
                    <a:avLst/>
                  </a:prstGeom>
                  <a:noFill/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350"/>
                  </a:p>
                </p:txBody>
              </p:sp>
            </p:grpSp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727B7AEC-C5C0-93C4-6E51-D4CBF849A0D9}"/>
                    </a:ext>
                  </a:extLst>
                </p:cNvPr>
                <p:cNvGrpSpPr/>
                <p:nvPr/>
              </p:nvGrpSpPr>
              <p:grpSpPr>
                <a:xfrm>
                  <a:off x="8359425" y="5829031"/>
                  <a:ext cx="1371600" cy="457200"/>
                  <a:chOff x="8359425" y="4901184"/>
                  <a:chExt cx="1371600" cy="457200"/>
                </a:xfrm>
              </p:grpSpPr>
              <p:sp>
                <p:nvSpPr>
                  <p:cNvPr id="23" name="Rectangle 22">
                    <a:extLst>
                      <a:ext uri="{FF2B5EF4-FFF2-40B4-BE49-F238E27FC236}">
                        <a16:creationId xmlns:a16="http://schemas.microsoft.com/office/drawing/2014/main" id="{74624190-B963-D2AA-0D40-9D3ABBA7CF79}"/>
                      </a:ext>
                    </a:extLst>
                  </p:cNvPr>
                  <p:cNvSpPr/>
                  <p:nvPr/>
                </p:nvSpPr>
                <p:spPr>
                  <a:xfrm>
                    <a:off x="8359425" y="4901184"/>
                    <a:ext cx="457200" cy="457200"/>
                  </a:xfrm>
                  <a:prstGeom prst="rect">
                    <a:avLst/>
                  </a:prstGeom>
                  <a:noFill/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350"/>
                  </a:p>
                </p:txBody>
              </p:sp>
              <p:sp>
                <p:nvSpPr>
                  <p:cNvPr id="24" name="Rectangle 23">
                    <a:extLst>
                      <a:ext uri="{FF2B5EF4-FFF2-40B4-BE49-F238E27FC236}">
                        <a16:creationId xmlns:a16="http://schemas.microsoft.com/office/drawing/2014/main" id="{62A53A7E-7E80-29AF-5913-BFC5E66BBA21}"/>
                      </a:ext>
                    </a:extLst>
                  </p:cNvPr>
                  <p:cNvSpPr/>
                  <p:nvPr/>
                </p:nvSpPr>
                <p:spPr>
                  <a:xfrm>
                    <a:off x="8816625" y="4901184"/>
                    <a:ext cx="457200" cy="457200"/>
                  </a:xfrm>
                  <a:prstGeom prst="rect">
                    <a:avLst/>
                  </a:prstGeom>
                  <a:noFill/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350"/>
                  </a:p>
                </p:txBody>
              </p:sp>
              <p:sp>
                <p:nvSpPr>
                  <p:cNvPr id="25" name="Rectangle 24">
                    <a:extLst>
                      <a:ext uri="{FF2B5EF4-FFF2-40B4-BE49-F238E27FC236}">
                        <a16:creationId xmlns:a16="http://schemas.microsoft.com/office/drawing/2014/main" id="{0FBC4670-DCE0-703B-E8F5-AF73E44BC633}"/>
                      </a:ext>
                    </a:extLst>
                  </p:cNvPr>
                  <p:cNvSpPr/>
                  <p:nvPr/>
                </p:nvSpPr>
                <p:spPr>
                  <a:xfrm>
                    <a:off x="9273825" y="4901184"/>
                    <a:ext cx="457200" cy="457200"/>
                  </a:xfrm>
                  <a:prstGeom prst="rect">
                    <a:avLst/>
                  </a:prstGeom>
                  <a:noFill/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350"/>
                  </a:p>
                </p:txBody>
              </p:sp>
            </p:grpSp>
          </p:grp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47479610-E077-0A37-3ADE-E7175AE086F8}"/>
                  </a:ext>
                </a:extLst>
              </p:cNvPr>
              <p:cNvGrpSpPr/>
              <p:nvPr/>
            </p:nvGrpSpPr>
            <p:grpSpPr>
              <a:xfrm>
                <a:off x="8445157" y="4890112"/>
                <a:ext cx="1371600" cy="1371600"/>
                <a:chOff x="8359425" y="4914631"/>
                <a:chExt cx="1371600" cy="1371600"/>
              </a:xfrm>
            </p:grpSpPr>
            <p:grpSp>
              <p:nvGrpSpPr>
                <p:cNvPr id="28" name="Group 27">
                  <a:extLst>
                    <a:ext uri="{FF2B5EF4-FFF2-40B4-BE49-F238E27FC236}">
                      <a16:creationId xmlns:a16="http://schemas.microsoft.com/office/drawing/2014/main" id="{86A15544-7DD8-AB46-7F5C-71E14372D19F}"/>
                    </a:ext>
                  </a:extLst>
                </p:cNvPr>
                <p:cNvGrpSpPr/>
                <p:nvPr/>
              </p:nvGrpSpPr>
              <p:grpSpPr>
                <a:xfrm>
                  <a:off x="8359425" y="4914631"/>
                  <a:ext cx="1371600" cy="457200"/>
                  <a:chOff x="8359425" y="4901184"/>
                  <a:chExt cx="1371600" cy="457200"/>
                </a:xfrm>
              </p:grpSpPr>
              <p:sp>
                <p:nvSpPr>
                  <p:cNvPr id="37" name="Rectangle 36">
                    <a:extLst>
                      <a:ext uri="{FF2B5EF4-FFF2-40B4-BE49-F238E27FC236}">
                        <a16:creationId xmlns:a16="http://schemas.microsoft.com/office/drawing/2014/main" id="{514B7A55-DA32-2793-D809-D90C79BE0C20}"/>
                      </a:ext>
                    </a:extLst>
                  </p:cNvPr>
                  <p:cNvSpPr/>
                  <p:nvPr/>
                </p:nvSpPr>
                <p:spPr>
                  <a:xfrm>
                    <a:off x="8359425" y="4901184"/>
                    <a:ext cx="457200" cy="457200"/>
                  </a:xfrm>
                  <a:prstGeom prst="rect">
                    <a:avLst/>
                  </a:prstGeom>
                  <a:noFill/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350"/>
                  </a:p>
                </p:txBody>
              </p:sp>
              <p:sp>
                <p:nvSpPr>
                  <p:cNvPr id="38" name="Rectangle 37">
                    <a:extLst>
                      <a:ext uri="{FF2B5EF4-FFF2-40B4-BE49-F238E27FC236}">
                        <a16:creationId xmlns:a16="http://schemas.microsoft.com/office/drawing/2014/main" id="{7723B919-5743-4134-1048-2D02C793ED02}"/>
                      </a:ext>
                    </a:extLst>
                  </p:cNvPr>
                  <p:cNvSpPr/>
                  <p:nvPr/>
                </p:nvSpPr>
                <p:spPr>
                  <a:xfrm>
                    <a:off x="8816625" y="4901184"/>
                    <a:ext cx="457200" cy="457200"/>
                  </a:xfrm>
                  <a:prstGeom prst="rect">
                    <a:avLst/>
                  </a:prstGeom>
                  <a:noFill/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350"/>
                  </a:p>
                </p:txBody>
              </p:sp>
              <p:sp>
                <p:nvSpPr>
                  <p:cNvPr id="39" name="Rectangle 38">
                    <a:extLst>
                      <a:ext uri="{FF2B5EF4-FFF2-40B4-BE49-F238E27FC236}">
                        <a16:creationId xmlns:a16="http://schemas.microsoft.com/office/drawing/2014/main" id="{6535F968-A640-A501-5C34-CAE4D2A28FEE}"/>
                      </a:ext>
                    </a:extLst>
                  </p:cNvPr>
                  <p:cNvSpPr/>
                  <p:nvPr/>
                </p:nvSpPr>
                <p:spPr>
                  <a:xfrm>
                    <a:off x="9273825" y="4901184"/>
                    <a:ext cx="457200" cy="457200"/>
                  </a:xfrm>
                  <a:prstGeom prst="rect">
                    <a:avLst/>
                  </a:prstGeom>
                  <a:noFill/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350"/>
                  </a:p>
                </p:txBody>
              </p:sp>
            </p:grpSp>
            <p:grpSp>
              <p:nvGrpSpPr>
                <p:cNvPr id="29" name="Group 28">
                  <a:extLst>
                    <a:ext uri="{FF2B5EF4-FFF2-40B4-BE49-F238E27FC236}">
                      <a16:creationId xmlns:a16="http://schemas.microsoft.com/office/drawing/2014/main" id="{E5954543-CFD6-631A-6CA4-8B1B55698140}"/>
                    </a:ext>
                  </a:extLst>
                </p:cNvPr>
                <p:cNvGrpSpPr/>
                <p:nvPr/>
              </p:nvGrpSpPr>
              <p:grpSpPr>
                <a:xfrm>
                  <a:off x="8359425" y="5371831"/>
                  <a:ext cx="1371600" cy="457200"/>
                  <a:chOff x="8359425" y="4901184"/>
                  <a:chExt cx="1371600" cy="457200"/>
                </a:xfrm>
              </p:grpSpPr>
              <p:sp>
                <p:nvSpPr>
                  <p:cNvPr id="34" name="Rectangle 33">
                    <a:extLst>
                      <a:ext uri="{FF2B5EF4-FFF2-40B4-BE49-F238E27FC236}">
                        <a16:creationId xmlns:a16="http://schemas.microsoft.com/office/drawing/2014/main" id="{D6B997C3-8349-EA92-7BB9-346CF494844D}"/>
                      </a:ext>
                    </a:extLst>
                  </p:cNvPr>
                  <p:cNvSpPr/>
                  <p:nvPr/>
                </p:nvSpPr>
                <p:spPr>
                  <a:xfrm>
                    <a:off x="8359425" y="4901184"/>
                    <a:ext cx="457200" cy="457200"/>
                  </a:xfrm>
                  <a:prstGeom prst="rect">
                    <a:avLst/>
                  </a:prstGeom>
                  <a:noFill/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350"/>
                  </a:p>
                </p:txBody>
              </p:sp>
              <p:sp>
                <p:nvSpPr>
                  <p:cNvPr id="35" name="Rectangle 34">
                    <a:extLst>
                      <a:ext uri="{FF2B5EF4-FFF2-40B4-BE49-F238E27FC236}">
                        <a16:creationId xmlns:a16="http://schemas.microsoft.com/office/drawing/2014/main" id="{BE9CB538-7B53-1374-AF9B-055DC820E14D}"/>
                      </a:ext>
                    </a:extLst>
                  </p:cNvPr>
                  <p:cNvSpPr/>
                  <p:nvPr/>
                </p:nvSpPr>
                <p:spPr>
                  <a:xfrm>
                    <a:off x="8816625" y="4901184"/>
                    <a:ext cx="457200" cy="457200"/>
                  </a:xfrm>
                  <a:prstGeom prst="rect">
                    <a:avLst/>
                  </a:prstGeom>
                  <a:noFill/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350"/>
                  </a:p>
                </p:txBody>
              </p:sp>
              <p:sp>
                <p:nvSpPr>
                  <p:cNvPr id="36" name="Rectangle 35">
                    <a:extLst>
                      <a:ext uri="{FF2B5EF4-FFF2-40B4-BE49-F238E27FC236}">
                        <a16:creationId xmlns:a16="http://schemas.microsoft.com/office/drawing/2014/main" id="{69930E78-6AED-8091-6239-5DB4A4565F84}"/>
                      </a:ext>
                    </a:extLst>
                  </p:cNvPr>
                  <p:cNvSpPr/>
                  <p:nvPr/>
                </p:nvSpPr>
                <p:spPr>
                  <a:xfrm>
                    <a:off x="9273825" y="4901184"/>
                    <a:ext cx="457200" cy="457200"/>
                  </a:xfrm>
                  <a:prstGeom prst="rect">
                    <a:avLst/>
                  </a:prstGeom>
                  <a:noFill/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350"/>
                  </a:p>
                </p:txBody>
              </p:sp>
            </p:grpSp>
            <p:grpSp>
              <p:nvGrpSpPr>
                <p:cNvPr id="30" name="Group 29">
                  <a:extLst>
                    <a:ext uri="{FF2B5EF4-FFF2-40B4-BE49-F238E27FC236}">
                      <a16:creationId xmlns:a16="http://schemas.microsoft.com/office/drawing/2014/main" id="{939E7674-18DA-B030-729E-6C630E0C8852}"/>
                    </a:ext>
                  </a:extLst>
                </p:cNvPr>
                <p:cNvGrpSpPr/>
                <p:nvPr/>
              </p:nvGrpSpPr>
              <p:grpSpPr>
                <a:xfrm>
                  <a:off x="8359425" y="5829031"/>
                  <a:ext cx="1371600" cy="457200"/>
                  <a:chOff x="8359425" y="4901184"/>
                  <a:chExt cx="1371600" cy="457200"/>
                </a:xfrm>
              </p:grpSpPr>
              <p:sp>
                <p:nvSpPr>
                  <p:cNvPr id="31" name="Rectangle 30">
                    <a:extLst>
                      <a:ext uri="{FF2B5EF4-FFF2-40B4-BE49-F238E27FC236}">
                        <a16:creationId xmlns:a16="http://schemas.microsoft.com/office/drawing/2014/main" id="{99BDF0FC-8C63-9F5F-A690-A86475BF01C9}"/>
                      </a:ext>
                    </a:extLst>
                  </p:cNvPr>
                  <p:cNvSpPr/>
                  <p:nvPr/>
                </p:nvSpPr>
                <p:spPr>
                  <a:xfrm>
                    <a:off x="8359425" y="4901184"/>
                    <a:ext cx="457200" cy="457200"/>
                  </a:xfrm>
                  <a:prstGeom prst="rect">
                    <a:avLst/>
                  </a:prstGeom>
                  <a:noFill/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350"/>
                  </a:p>
                </p:txBody>
              </p:sp>
              <p:sp>
                <p:nvSpPr>
                  <p:cNvPr id="32" name="Rectangle 31">
                    <a:extLst>
                      <a:ext uri="{FF2B5EF4-FFF2-40B4-BE49-F238E27FC236}">
                        <a16:creationId xmlns:a16="http://schemas.microsoft.com/office/drawing/2014/main" id="{E9EE4133-8814-58A8-2922-FE0E62CBD088}"/>
                      </a:ext>
                    </a:extLst>
                  </p:cNvPr>
                  <p:cNvSpPr/>
                  <p:nvPr/>
                </p:nvSpPr>
                <p:spPr>
                  <a:xfrm>
                    <a:off x="8816625" y="4901184"/>
                    <a:ext cx="457200" cy="457200"/>
                  </a:xfrm>
                  <a:prstGeom prst="rect">
                    <a:avLst/>
                  </a:prstGeom>
                  <a:noFill/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350"/>
                  </a:p>
                </p:txBody>
              </p:sp>
              <p:sp>
                <p:nvSpPr>
                  <p:cNvPr id="33" name="Rectangle 32">
                    <a:extLst>
                      <a:ext uri="{FF2B5EF4-FFF2-40B4-BE49-F238E27FC236}">
                        <a16:creationId xmlns:a16="http://schemas.microsoft.com/office/drawing/2014/main" id="{621148A5-7079-2921-1655-BA4A2DDD207F}"/>
                      </a:ext>
                    </a:extLst>
                  </p:cNvPr>
                  <p:cNvSpPr/>
                  <p:nvPr/>
                </p:nvSpPr>
                <p:spPr>
                  <a:xfrm>
                    <a:off x="9273825" y="4901184"/>
                    <a:ext cx="457200" cy="457200"/>
                  </a:xfrm>
                  <a:prstGeom prst="rect">
                    <a:avLst/>
                  </a:prstGeom>
                  <a:noFill/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350"/>
                  </a:p>
                </p:txBody>
              </p:sp>
            </p:grpSp>
          </p:grpSp>
        </p:grpSp>
        <p:sp>
          <p:nvSpPr>
            <p:cNvPr id="42" name="Down Arrow 41">
              <a:extLst>
                <a:ext uri="{FF2B5EF4-FFF2-40B4-BE49-F238E27FC236}">
                  <a16:creationId xmlns:a16="http://schemas.microsoft.com/office/drawing/2014/main" id="{2C988FB6-91FC-9D2D-D02B-D9845DD0BEC4}"/>
                </a:ext>
              </a:extLst>
            </p:cNvPr>
            <p:cNvSpPr/>
            <p:nvPr/>
          </p:nvSpPr>
          <p:spPr>
            <a:xfrm>
              <a:off x="9298727" y="5194677"/>
              <a:ext cx="121659" cy="34823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43" name="Down Arrow 42">
              <a:extLst>
                <a:ext uri="{FF2B5EF4-FFF2-40B4-BE49-F238E27FC236}">
                  <a16:creationId xmlns:a16="http://schemas.microsoft.com/office/drawing/2014/main" id="{46D01E20-3180-D47E-0A7F-32BD7CF28C5D}"/>
                </a:ext>
              </a:extLst>
            </p:cNvPr>
            <p:cNvSpPr/>
            <p:nvPr/>
          </p:nvSpPr>
          <p:spPr>
            <a:xfrm>
              <a:off x="8841526" y="6087595"/>
              <a:ext cx="121659" cy="34823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44" name="Down Arrow 43">
              <a:extLst>
                <a:ext uri="{FF2B5EF4-FFF2-40B4-BE49-F238E27FC236}">
                  <a16:creationId xmlns:a16="http://schemas.microsoft.com/office/drawing/2014/main" id="{424B0B59-1B4E-4730-7CE1-225D00BB3D28}"/>
                </a:ext>
              </a:extLst>
            </p:cNvPr>
            <p:cNvSpPr/>
            <p:nvPr/>
          </p:nvSpPr>
          <p:spPr>
            <a:xfrm>
              <a:off x="10670328" y="5618307"/>
              <a:ext cx="121659" cy="34823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45" name="Down Arrow 44">
              <a:extLst>
                <a:ext uri="{FF2B5EF4-FFF2-40B4-BE49-F238E27FC236}">
                  <a16:creationId xmlns:a16="http://schemas.microsoft.com/office/drawing/2014/main" id="{5A19C823-6B48-F28E-BE90-C395D83D0C58}"/>
                </a:ext>
              </a:extLst>
            </p:cNvPr>
            <p:cNvSpPr/>
            <p:nvPr/>
          </p:nvSpPr>
          <p:spPr>
            <a:xfrm>
              <a:off x="10213031" y="5207860"/>
              <a:ext cx="121659" cy="34823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46" name="Down Arrow 45">
              <a:extLst>
                <a:ext uri="{FF2B5EF4-FFF2-40B4-BE49-F238E27FC236}">
                  <a16:creationId xmlns:a16="http://schemas.microsoft.com/office/drawing/2014/main" id="{F8F6C395-0AB8-6B90-9C4C-FF813D33001B}"/>
                </a:ext>
              </a:extLst>
            </p:cNvPr>
            <p:cNvSpPr/>
            <p:nvPr/>
          </p:nvSpPr>
          <p:spPr>
            <a:xfrm>
              <a:off x="8841526" y="4760998"/>
              <a:ext cx="121659" cy="34823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47" name="Down Arrow 46">
              <a:extLst>
                <a:ext uri="{FF2B5EF4-FFF2-40B4-BE49-F238E27FC236}">
                  <a16:creationId xmlns:a16="http://schemas.microsoft.com/office/drawing/2014/main" id="{CB45CE12-857D-B07C-0CE4-34C4D9767332}"/>
                </a:ext>
              </a:extLst>
            </p:cNvPr>
            <p:cNvSpPr/>
            <p:nvPr/>
          </p:nvSpPr>
          <p:spPr>
            <a:xfrm>
              <a:off x="9755927" y="5651877"/>
              <a:ext cx="121659" cy="34823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48" name="Down Arrow 47">
              <a:extLst>
                <a:ext uri="{FF2B5EF4-FFF2-40B4-BE49-F238E27FC236}">
                  <a16:creationId xmlns:a16="http://schemas.microsoft.com/office/drawing/2014/main" id="{B53DF66C-32C3-76F0-B74F-EBF29DC3641F}"/>
                </a:ext>
              </a:extLst>
            </p:cNvPr>
            <p:cNvSpPr/>
            <p:nvPr/>
          </p:nvSpPr>
          <p:spPr>
            <a:xfrm>
              <a:off x="11127015" y="4764377"/>
              <a:ext cx="121659" cy="34823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49" name="Down Arrow 48">
              <a:extLst>
                <a:ext uri="{FF2B5EF4-FFF2-40B4-BE49-F238E27FC236}">
                  <a16:creationId xmlns:a16="http://schemas.microsoft.com/office/drawing/2014/main" id="{1BE2E87F-B1B8-2682-39F4-E9B53F1B92FD}"/>
                </a:ext>
              </a:extLst>
            </p:cNvPr>
            <p:cNvSpPr/>
            <p:nvPr/>
          </p:nvSpPr>
          <p:spPr>
            <a:xfrm rot="10800000">
              <a:off x="8410355" y="6087595"/>
              <a:ext cx="121659" cy="348234"/>
            </a:xfrm>
            <a:prstGeom prst="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50" name="Down Arrow 49">
              <a:extLst>
                <a:ext uri="{FF2B5EF4-FFF2-40B4-BE49-F238E27FC236}">
                  <a16:creationId xmlns:a16="http://schemas.microsoft.com/office/drawing/2014/main" id="{172DDA13-8E3D-1865-C2AC-C23FAC79E863}"/>
                </a:ext>
              </a:extLst>
            </p:cNvPr>
            <p:cNvSpPr/>
            <p:nvPr/>
          </p:nvSpPr>
          <p:spPr>
            <a:xfrm rot="10800000">
              <a:off x="8393999" y="5610577"/>
              <a:ext cx="121659" cy="348234"/>
            </a:xfrm>
            <a:prstGeom prst="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51" name="Down Arrow 50">
              <a:extLst>
                <a:ext uri="{FF2B5EF4-FFF2-40B4-BE49-F238E27FC236}">
                  <a16:creationId xmlns:a16="http://schemas.microsoft.com/office/drawing/2014/main" id="{0CE6D55E-1E8F-AB70-9F80-5A610BDA696D}"/>
                </a:ext>
              </a:extLst>
            </p:cNvPr>
            <p:cNvSpPr/>
            <p:nvPr/>
          </p:nvSpPr>
          <p:spPr>
            <a:xfrm rot="10800000">
              <a:off x="8841525" y="5618307"/>
              <a:ext cx="121659" cy="348234"/>
            </a:xfrm>
            <a:prstGeom prst="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52" name="Down Arrow 51">
              <a:extLst>
                <a:ext uri="{FF2B5EF4-FFF2-40B4-BE49-F238E27FC236}">
                  <a16:creationId xmlns:a16="http://schemas.microsoft.com/office/drawing/2014/main" id="{5AE44808-851D-1667-E73D-7BB15904571D}"/>
                </a:ext>
              </a:extLst>
            </p:cNvPr>
            <p:cNvSpPr/>
            <p:nvPr/>
          </p:nvSpPr>
          <p:spPr>
            <a:xfrm rot="10800000">
              <a:off x="8841944" y="5173195"/>
              <a:ext cx="121659" cy="348234"/>
            </a:xfrm>
            <a:prstGeom prst="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53" name="Down Arrow 52">
              <a:extLst>
                <a:ext uri="{FF2B5EF4-FFF2-40B4-BE49-F238E27FC236}">
                  <a16:creationId xmlns:a16="http://schemas.microsoft.com/office/drawing/2014/main" id="{CD79285B-B6B4-F72C-BD8B-2B241F8330CA}"/>
                </a:ext>
              </a:extLst>
            </p:cNvPr>
            <p:cNvSpPr/>
            <p:nvPr/>
          </p:nvSpPr>
          <p:spPr>
            <a:xfrm rot="10800000">
              <a:off x="9299101" y="5651877"/>
              <a:ext cx="121659" cy="348234"/>
            </a:xfrm>
            <a:prstGeom prst="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54" name="Down Arrow 53">
              <a:extLst>
                <a:ext uri="{FF2B5EF4-FFF2-40B4-BE49-F238E27FC236}">
                  <a16:creationId xmlns:a16="http://schemas.microsoft.com/office/drawing/2014/main" id="{670EEE23-386E-FFE4-85E5-1718FA4B81DB}"/>
                </a:ext>
              </a:extLst>
            </p:cNvPr>
            <p:cNvSpPr/>
            <p:nvPr/>
          </p:nvSpPr>
          <p:spPr>
            <a:xfrm rot="10800000">
              <a:off x="9755927" y="6127776"/>
              <a:ext cx="121659" cy="348234"/>
            </a:xfrm>
            <a:prstGeom prst="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55" name="Down Arrow 54">
              <a:extLst>
                <a:ext uri="{FF2B5EF4-FFF2-40B4-BE49-F238E27FC236}">
                  <a16:creationId xmlns:a16="http://schemas.microsoft.com/office/drawing/2014/main" id="{D1A2C762-6167-57F9-0BDC-4A5FC8BB33F3}"/>
                </a:ext>
              </a:extLst>
            </p:cNvPr>
            <p:cNvSpPr/>
            <p:nvPr/>
          </p:nvSpPr>
          <p:spPr>
            <a:xfrm>
              <a:off x="9302247" y="6109077"/>
              <a:ext cx="121659" cy="34823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56" name="Down Arrow 55">
              <a:extLst>
                <a:ext uri="{FF2B5EF4-FFF2-40B4-BE49-F238E27FC236}">
                  <a16:creationId xmlns:a16="http://schemas.microsoft.com/office/drawing/2014/main" id="{5E127B07-E36F-A11A-6A46-D141A0794931}"/>
                </a:ext>
              </a:extLst>
            </p:cNvPr>
            <p:cNvSpPr/>
            <p:nvPr/>
          </p:nvSpPr>
          <p:spPr>
            <a:xfrm rot="10800000">
              <a:off x="9756684" y="5173196"/>
              <a:ext cx="121659" cy="348234"/>
            </a:xfrm>
            <a:prstGeom prst="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 dirty="0"/>
            </a:p>
          </p:txBody>
        </p:sp>
        <p:sp>
          <p:nvSpPr>
            <p:cNvPr id="57" name="Down Arrow 56">
              <a:extLst>
                <a:ext uri="{FF2B5EF4-FFF2-40B4-BE49-F238E27FC236}">
                  <a16:creationId xmlns:a16="http://schemas.microsoft.com/office/drawing/2014/main" id="{E59AFF57-D22F-7C29-2AAB-36EBE03FDD55}"/>
                </a:ext>
              </a:extLst>
            </p:cNvPr>
            <p:cNvSpPr/>
            <p:nvPr/>
          </p:nvSpPr>
          <p:spPr>
            <a:xfrm>
              <a:off x="10219173" y="4755235"/>
              <a:ext cx="121659" cy="34823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58" name="Down Arrow 57">
              <a:extLst>
                <a:ext uri="{FF2B5EF4-FFF2-40B4-BE49-F238E27FC236}">
                  <a16:creationId xmlns:a16="http://schemas.microsoft.com/office/drawing/2014/main" id="{D67718E2-A21B-DA90-F1F8-81FEB9E07301}"/>
                </a:ext>
              </a:extLst>
            </p:cNvPr>
            <p:cNvSpPr/>
            <p:nvPr/>
          </p:nvSpPr>
          <p:spPr>
            <a:xfrm rot="10800000">
              <a:off x="9754415" y="4719371"/>
              <a:ext cx="121659" cy="348234"/>
            </a:xfrm>
            <a:prstGeom prst="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59" name="Down Arrow 58">
              <a:extLst>
                <a:ext uri="{FF2B5EF4-FFF2-40B4-BE49-F238E27FC236}">
                  <a16:creationId xmlns:a16="http://schemas.microsoft.com/office/drawing/2014/main" id="{00472105-D111-D98F-6888-D91123191EBE}"/>
                </a:ext>
              </a:extLst>
            </p:cNvPr>
            <p:cNvSpPr/>
            <p:nvPr/>
          </p:nvSpPr>
          <p:spPr>
            <a:xfrm>
              <a:off x="9306781" y="4760998"/>
              <a:ext cx="121659" cy="34823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60" name="Down Arrow 59">
              <a:extLst>
                <a:ext uri="{FF2B5EF4-FFF2-40B4-BE49-F238E27FC236}">
                  <a16:creationId xmlns:a16="http://schemas.microsoft.com/office/drawing/2014/main" id="{5399E42A-905D-81CC-61FA-75173CD551B8}"/>
                </a:ext>
              </a:extLst>
            </p:cNvPr>
            <p:cNvSpPr/>
            <p:nvPr/>
          </p:nvSpPr>
          <p:spPr>
            <a:xfrm>
              <a:off x="8393998" y="5193012"/>
              <a:ext cx="121659" cy="34823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61" name="Down Arrow 60">
              <a:extLst>
                <a:ext uri="{FF2B5EF4-FFF2-40B4-BE49-F238E27FC236}">
                  <a16:creationId xmlns:a16="http://schemas.microsoft.com/office/drawing/2014/main" id="{541422A7-ACB4-DBCF-23B4-042C99FEE030}"/>
                </a:ext>
              </a:extLst>
            </p:cNvPr>
            <p:cNvSpPr/>
            <p:nvPr/>
          </p:nvSpPr>
          <p:spPr>
            <a:xfrm rot="10800000">
              <a:off x="8399096" y="4760998"/>
              <a:ext cx="121659" cy="348234"/>
            </a:xfrm>
            <a:prstGeom prst="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62" name="Down Arrow 61">
              <a:extLst>
                <a:ext uri="{FF2B5EF4-FFF2-40B4-BE49-F238E27FC236}">
                  <a16:creationId xmlns:a16="http://schemas.microsoft.com/office/drawing/2014/main" id="{AFCD2422-BDF6-82C3-03D9-C10AD111CCDD}"/>
                </a:ext>
              </a:extLst>
            </p:cNvPr>
            <p:cNvSpPr/>
            <p:nvPr/>
          </p:nvSpPr>
          <p:spPr>
            <a:xfrm rot="10800000">
              <a:off x="10212372" y="5658494"/>
              <a:ext cx="121659" cy="348234"/>
            </a:xfrm>
            <a:prstGeom prst="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63" name="Down Arrow 62">
              <a:extLst>
                <a:ext uri="{FF2B5EF4-FFF2-40B4-BE49-F238E27FC236}">
                  <a16:creationId xmlns:a16="http://schemas.microsoft.com/office/drawing/2014/main" id="{E1ED1A57-C567-21A7-1DAF-DCAFB0D42EC7}"/>
                </a:ext>
              </a:extLst>
            </p:cNvPr>
            <p:cNvSpPr/>
            <p:nvPr/>
          </p:nvSpPr>
          <p:spPr>
            <a:xfrm rot="10800000">
              <a:off x="10212372" y="6094649"/>
              <a:ext cx="121659" cy="348234"/>
            </a:xfrm>
            <a:prstGeom prst="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1024" name="Down Arrow 1023">
              <a:extLst>
                <a:ext uri="{FF2B5EF4-FFF2-40B4-BE49-F238E27FC236}">
                  <a16:creationId xmlns:a16="http://schemas.microsoft.com/office/drawing/2014/main" id="{E7907372-ADCB-A856-EC32-CFDCBB56AD81}"/>
                </a:ext>
              </a:extLst>
            </p:cNvPr>
            <p:cNvSpPr/>
            <p:nvPr/>
          </p:nvSpPr>
          <p:spPr>
            <a:xfrm>
              <a:off x="10669572" y="6117367"/>
              <a:ext cx="121659" cy="34823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1025" name="Down Arrow 1024">
              <a:extLst>
                <a:ext uri="{FF2B5EF4-FFF2-40B4-BE49-F238E27FC236}">
                  <a16:creationId xmlns:a16="http://schemas.microsoft.com/office/drawing/2014/main" id="{275D3A6C-EF62-BCF7-E8FE-0BB2FDA5415E}"/>
                </a:ext>
              </a:extLst>
            </p:cNvPr>
            <p:cNvSpPr/>
            <p:nvPr/>
          </p:nvSpPr>
          <p:spPr>
            <a:xfrm rot="10800000">
              <a:off x="11127527" y="5633431"/>
              <a:ext cx="121659" cy="348234"/>
            </a:xfrm>
            <a:prstGeom prst="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1027" name="Down Arrow 1026">
              <a:extLst>
                <a:ext uri="{FF2B5EF4-FFF2-40B4-BE49-F238E27FC236}">
                  <a16:creationId xmlns:a16="http://schemas.microsoft.com/office/drawing/2014/main" id="{9B0A0E89-F1B5-5996-0FD6-B6EFDDB4C3B6}"/>
                </a:ext>
              </a:extLst>
            </p:cNvPr>
            <p:cNvSpPr/>
            <p:nvPr/>
          </p:nvSpPr>
          <p:spPr>
            <a:xfrm>
              <a:off x="11127527" y="6100907"/>
              <a:ext cx="121659" cy="34823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1028" name="Down Arrow 1027">
              <a:extLst>
                <a:ext uri="{FF2B5EF4-FFF2-40B4-BE49-F238E27FC236}">
                  <a16:creationId xmlns:a16="http://schemas.microsoft.com/office/drawing/2014/main" id="{DAED922C-1DEA-CD76-FCAD-D2893A9D9250}"/>
                </a:ext>
              </a:extLst>
            </p:cNvPr>
            <p:cNvSpPr/>
            <p:nvPr/>
          </p:nvSpPr>
          <p:spPr>
            <a:xfrm>
              <a:off x="10669572" y="5207860"/>
              <a:ext cx="121659" cy="34823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1029" name="Down Arrow 1028">
              <a:extLst>
                <a:ext uri="{FF2B5EF4-FFF2-40B4-BE49-F238E27FC236}">
                  <a16:creationId xmlns:a16="http://schemas.microsoft.com/office/drawing/2014/main" id="{37CABB4E-816E-9B26-6709-AFB1C979C380}"/>
                </a:ext>
              </a:extLst>
            </p:cNvPr>
            <p:cNvSpPr/>
            <p:nvPr/>
          </p:nvSpPr>
          <p:spPr>
            <a:xfrm>
              <a:off x="10683931" y="4755235"/>
              <a:ext cx="121659" cy="34823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1030" name="Down Arrow 1029">
              <a:extLst>
                <a:ext uri="{FF2B5EF4-FFF2-40B4-BE49-F238E27FC236}">
                  <a16:creationId xmlns:a16="http://schemas.microsoft.com/office/drawing/2014/main" id="{56A1C373-6B5A-AC31-D768-523DFE957531}"/>
                </a:ext>
              </a:extLst>
            </p:cNvPr>
            <p:cNvSpPr/>
            <p:nvPr/>
          </p:nvSpPr>
          <p:spPr>
            <a:xfrm rot="10800000">
              <a:off x="11121484" y="5147276"/>
              <a:ext cx="121659" cy="348234"/>
            </a:xfrm>
            <a:prstGeom prst="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</p:grpSp>
      <p:sp>
        <p:nvSpPr>
          <p:cNvPr id="1038" name="TextBox 1037">
            <a:extLst>
              <a:ext uri="{FF2B5EF4-FFF2-40B4-BE49-F238E27FC236}">
                <a16:creationId xmlns:a16="http://schemas.microsoft.com/office/drawing/2014/main" id="{B70154B2-CD9C-470C-A175-C489F2F274AC}"/>
              </a:ext>
            </a:extLst>
          </p:cNvPr>
          <p:cNvSpPr txBox="1"/>
          <p:nvPr/>
        </p:nvSpPr>
        <p:spPr>
          <a:xfrm>
            <a:off x="1889650" y="4892160"/>
            <a:ext cx="1624355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350" dirty="0"/>
              <a:t>Called ‘half filling’ </a:t>
            </a:r>
          </a:p>
        </p:txBody>
      </p:sp>
      <p:sp>
        <p:nvSpPr>
          <p:cNvPr id="1039" name="TextBox 1038">
            <a:extLst>
              <a:ext uri="{FF2B5EF4-FFF2-40B4-BE49-F238E27FC236}">
                <a16:creationId xmlns:a16="http://schemas.microsoft.com/office/drawing/2014/main" id="{4B918BF8-88B3-64A5-D7EC-CADC7FB09FF9}"/>
              </a:ext>
            </a:extLst>
          </p:cNvPr>
          <p:cNvSpPr txBox="1"/>
          <p:nvPr/>
        </p:nvSpPr>
        <p:spPr>
          <a:xfrm>
            <a:off x="1303118" y="5211338"/>
            <a:ext cx="3121047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350" dirty="0"/>
              <a:t>(each site can support two particles)</a:t>
            </a:r>
          </a:p>
        </p:txBody>
      </p:sp>
    </p:spTree>
    <p:extLst>
      <p:ext uri="{BB962C8B-B14F-4D97-AF65-F5344CB8AC3E}">
        <p14:creationId xmlns:p14="http://schemas.microsoft.com/office/powerpoint/2010/main" val="62657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8" grpId="0"/>
      <p:bldP spid="9" grpId="0"/>
      <p:bldP spid="103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42049468-4881-D4C4-EF05-47D771E888DA}"/>
                  </a:ext>
                </a:extLst>
              </p:cNvPr>
              <p:cNvSpPr txBox="1"/>
              <p:nvPr/>
            </p:nvSpPr>
            <p:spPr>
              <a:xfrm>
                <a:off x="516898" y="1472521"/>
                <a:ext cx="5879430" cy="30008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350" dirty="0"/>
                  <a:t>1. Let </a:t>
                </a:r>
                <a14:m>
                  <m:oMath xmlns:m="http://schemas.openxmlformats.org/officeDocument/2006/math">
                    <m:r>
                      <a:rPr lang="en-GB" sz="1350" i="1" dirty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GB" sz="1350" i="1" dirty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GB" sz="1350" dirty="0"/>
                  <a:t>. Ground state: electrons occupy one site (either spin). E = 0 </a:t>
                </a:r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42049468-4881-D4C4-EF05-47D771E888D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6898" y="1472521"/>
                <a:ext cx="5879430" cy="300082"/>
              </a:xfrm>
              <a:prstGeom prst="rect">
                <a:avLst/>
              </a:prstGeom>
              <a:blipFill>
                <a:blip r:embed="rId8"/>
                <a:stretch>
                  <a:fillRect l="-216" t="-4167" b="-1666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466CAFFE-A905-CA43-7024-9098AD8C7F3A}"/>
                  </a:ext>
                </a:extLst>
              </p:cNvPr>
              <p:cNvSpPr txBox="1"/>
              <p:nvPr/>
            </p:nvSpPr>
            <p:spPr>
              <a:xfrm>
                <a:off x="1990947" y="1866093"/>
                <a:ext cx="3295710" cy="30008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350" u="sng" dirty="0"/>
                  <a:t>There is a massive degeneracy </a:t>
                </a:r>
                <a14:m>
                  <m:oMath xmlns:m="http://schemas.openxmlformats.org/officeDocument/2006/math">
                    <m:r>
                      <a:rPr lang="en-US" sz="1350" i="1" u="sng"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sz="1350" i="1" u="sng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1350" i="1" u="sng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350" i="1" u="sng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sz="1350" i="1" u="sng">
                            <a:latin typeface="Cambria Math" panose="02040503050406030204" pitchFamily="18" charset="0"/>
                          </a:rPr>
                          <m:t>𝑁</m:t>
                        </m:r>
                      </m:sup>
                    </m:sSup>
                  </m:oMath>
                </a14:m>
                <a:r>
                  <a:rPr lang="en-GB" sz="1350" u="sng" dirty="0"/>
                  <a:t> </a:t>
                </a:r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466CAFFE-A905-CA43-7024-9098AD8C7F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90947" y="1866093"/>
                <a:ext cx="3295710" cy="300082"/>
              </a:xfrm>
              <a:prstGeom prst="rect">
                <a:avLst/>
              </a:prstGeom>
              <a:blipFill>
                <a:blip r:embed="rId9"/>
                <a:stretch>
                  <a:fillRect l="-383" b="-1600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748B7283-EDD2-5562-AB67-03DEE81810FB}"/>
              </a:ext>
            </a:extLst>
          </p:cNvPr>
          <p:cNvSpPr txBox="1"/>
          <p:nvPr/>
        </p:nvSpPr>
        <p:spPr>
          <a:xfrm>
            <a:off x="1990947" y="2208910"/>
            <a:ext cx="271914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350" u="sng" dirty="0"/>
              <a:t>No magnetic ordering preferred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687FBC5-8285-5DF2-75FF-2E15B45F2F7D}"/>
              </a:ext>
            </a:extLst>
          </p:cNvPr>
          <p:cNvSpPr txBox="1"/>
          <p:nvPr/>
        </p:nvSpPr>
        <p:spPr>
          <a:xfrm>
            <a:off x="524202" y="2753200"/>
            <a:ext cx="3063724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350" dirty="0"/>
              <a:t>2. Include hopping as a perturbation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5C27A42-E7D9-63AC-F256-C993A70A546E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1563393" y="3084144"/>
            <a:ext cx="4724400" cy="34137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664E0F1-8CFF-FE5E-F5C8-44BF1A9B60C4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1"/>
          <a:stretch>
            <a:fillRect/>
          </a:stretch>
        </p:blipFill>
        <p:spPr>
          <a:xfrm>
            <a:off x="820270" y="3617775"/>
            <a:ext cx="964235" cy="154991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28B6A58-5F49-4592-2D23-EC6E7DB95C39}"/>
              </a:ext>
            </a:extLst>
          </p:cNvPr>
          <p:cNvCxnSpPr>
            <a:endCxn id="14" idx="2"/>
          </p:cNvCxnSpPr>
          <p:nvPr/>
        </p:nvCxnSpPr>
        <p:spPr>
          <a:xfrm flipV="1">
            <a:off x="1302388" y="3772766"/>
            <a:ext cx="0" cy="4195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C9FEA5A-E9C5-19FD-40B5-B6E8F08BA79D}"/>
              </a:ext>
            </a:extLst>
          </p:cNvPr>
          <p:cNvCxnSpPr>
            <a:cxnSpLocks/>
            <a:stCxn id="21" idx="1"/>
          </p:cNvCxnSpPr>
          <p:nvPr/>
        </p:nvCxnSpPr>
        <p:spPr>
          <a:xfrm flipH="1" flipV="1">
            <a:off x="1606859" y="3774826"/>
            <a:ext cx="315925" cy="3287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91DA4394-AA3F-6098-0996-2828751AC73D}"/>
              </a:ext>
            </a:extLst>
          </p:cNvPr>
          <p:cNvSpPr txBox="1"/>
          <p:nvPr/>
        </p:nvSpPr>
        <p:spPr>
          <a:xfrm>
            <a:off x="793231" y="4394623"/>
            <a:ext cx="505337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350" dirty="0"/>
              <a:t>Hopping that increases number of doubly occupied sites by 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C6BC664-8223-C0F7-85B8-FB6CDA622682}"/>
              </a:ext>
            </a:extLst>
          </p:cNvPr>
          <p:cNvSpPr txBox="1"/>
          <p:nvPr/>
        </p:nvSpPr>
        <p:spPr>
          <a:xfrm>
            <a:off x="1922784" y="3953565"/>
            <a:ext cx="511749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350" dirty="0"/>
              <a:t>Hopping that decreases number of doubly occupied sites by 1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8BDA496-9AB3-CD75-0E0D-C7841D6B00F4}"/>
              </a:ext>
            </a:extLst>
          </p:cNvPr>
          <p:cNvCxnSpPr>
            <a:cxnSpLocks/>
          </p:cNvCxnSpPr>
          <p:nvPr/>
        </p:nvCxnSpPr>
        <p:spPr>
          <a:xfrm>
            <a:off x="6079903" y="4671623"/>
            <a:ext cx="2677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6" name="Group 135">
            <a:extLst>
              <a:ext uri="{FF2B5EF4-FFF2-40B4-BE49-F238E27FC236}">
                <a16:creationId xmlns:a16="http://schemas.microsoft.com/office/drawing/2014/main" id="{00BFE2AA-86AA-8244-F6C9-FE53C1913610}"/>
              </a:ext>
            </a:extLst>
          </p:cNvPr>
          <p:cNvGrpSpPr/>
          <p:nvPr/>
        </p:nvGrpSpPr>
        <p:grpSpPr>
          <a:xfrm>
            <a:off x="6211414" y="4280826"/>
            <a:ext cx="1801884" cy="424449"/>
            <a:chOff x="9512241" y="3911919"/>
            <a:chExt cx="2402512" cy="565931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66D81113-A08F-4B03-A166-69F5D2616A00}"/>
                </a:ext>
              </a:extLst>
            </p:cNvPr>
            <p:cNvCxnSpPr>
              <a:cxnSpLocks/>
            </p:cNvCxnSpPr>
            <p:nvPr/>
          </p:nvCxnSpPr>
          <p:spPr>
            <a:xfrm>
              <a:off x="9884132" y="4416413"/>
              <a:ext cx="357032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Up Arrow 26">
              <a:extLst>
                <a:ext uri="{FF2B5EF4-FFF2-40B4-BE49-F238E27FC236}">
                  <a16:creationId xmlns:a16="http://schemas.microsoft.com/office/drawing/2014/main" id="{9915D68D-8E99-5CF5-AEEC-E49B8B012E2A}"/>
                </a:ext>
              </a:extLst>
            </p:cNvPr>
            <p:cNvSpPr/>
            <p:nvPr/>
          </p:nvSpPr>
          <p:spPr>
            <a:xfrm>
              <a:off x="9512241" y="4212004"/>
              <a:ext cx="60420" cy="199995"/>
            </a:xfrm>
            <a:prstGeom prst="up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29" name="Down Arrow 28">
              <a:extLst>
                <a:ext uri="{FF2B5EF4-FFF2-40B4-BE49-F238E27FC236}">
                  <a16:creationId xmlns:a16="http://schemas.microsoft.com/office/drawing/2014/main" id="{B843CC5B-86D6-2171-830C-511FDA2FBA5C}"/>
                </a:ext>
              </a:extLst>
            </p:cNvPr>
            <p:cNvSpPr/>
            <p:nvPr/>
          </p:nvSpPr>
          <p:spPr>
            <a:xfrm>
              <a:off x="10076873" y="4212005"/>
              <a:ext cx="60421" cy="199995"/>
            </a:xfrm>
            <a:prstGeom prst="down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 dirty="0"/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92E47A13-ACB7-AF38-7B7E-5F8F8BAF814E}"/>
                    </a:ext>
                  </a:extLst>
                </p:cNvPr>
                <p:cNvSpPr txBox="1"/>
                <p:nvPr/>
              </p:nvSpPr>
              <p:spPr>
                <a:xfrm>
                  <a:off x="10380773" y="4077741"/>
                  <a:ext cx="500565" cy="40010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350" i="1">
                            <a:latin typeface="Cambria Math" panose="02040503050406030204" pitchFamily="18" charset="0"/>
                          </a:rPr>
                          <m:t>→</m:t>
                        </m:r>
                      </m:oMath>
                    </m:oMathPara>
                  </a14:m>
                  <a:endParaRPr lang="en-GB" sz="1350" dirty="0"/>
                </a:p>
              </p:txBody>
            </p:sp>
          </mc:Choice>
          <mc:Fallback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92E47A13-ACB7-AF38-7B7E-5F8F8BAF814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380773" y="4077741"/>
                  <a:ext cx="500565" cy="400109"/>
                </a:xfrm>
                <a:prstGeom prst="rect">
                  <a:avLst/>
                </a:prstGeom>
                <a:blipFill>
                  <a:blip r:embed="rId1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GB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43" name="Curved Down Arrow 42">
              <a:extLst>
                <a:ext uri="{FF2B5EF4-FFF2-40B4-BE49-F238E27FC236}">
                  <a16:creationId xmlns:a16="http://schemas.microsoft.com/office/drawing/2014/main" id="{E1E1EAFE-3785-9060-D5D7-CB80E0BA653B}"/>
                </a:ext>
              </a:extLst>
            </p:cNvPr>
            <p:cNvSpPr/>
            <p:nvPr/>
          </p:nvSpPr>
          <p:spPr>
            <a:xfrm>
              <a:off x="9542451" y="3911919"/>
              <a:ext cx="506022" cy="165823"/>
            </a:xfrm>
            <a:prstGeom prst="curved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>
                <a:solidFill>
                  <a:schemeClr val="tx1"/>
                </a:solidFill>
              </a:endParaRPr>
            </a:p>
          </p:txBody>
        </p: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161DB20C-A05A-BCF0-08C4-027BB0E1F363}"/>
                </a:ext>
              </a:extLst>
            </p:cNvPr>
            <p:cNvCxnSpPr>
              <a:cxnSpLocks/>
            </p:cNvCxnSpPr>
            <p:nvPr/>
          </p:nvCxnSpPr>
          <p:spPr>
            <a:xfrm>
              <a:off x="10984571" y="4385157"/>
              <a:ext cx="357032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15E22101-8EDA-11F7-1BC7-4C05817820F3}"/>
                </a:ext>
              </a:extLst>
            </p:cNvPr>
            <p:cNvCxnSpPr>
              <a:cxnSpLocks/>
            </p:cNvCxnSpPr>
            <p:nvPr/>
          </p:nvCxnSpPr>
          <p:spPr>
            <a:xfrm>
              <a:off x="11557721" y="4378917"/>
              <a:ext cx="357032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Up Arrow 51">
              <a:extLst>
                <a:ext uri="{FF2B5EF4-FFF2-40B4-BE49-F238E27FC236}">
                  <a16:creationId xmlns:a16="http://schemas.microsoft.com/office/drawing/2014/main" id="{BC1AC8D3-2792-EB32-00C0-6541A6A59E74}"/>
                </a:ext>
              </a:extLst>
            </p:cNvPr>
            <p:cNvSpPr/>
            <p:nvPr/>
          </p:nvSpPr>
          <p:spPr>
            <a:xfrm>
              <a:off x="11749757" y="4137109"/>
              <a:ext cx="60420" cy="199995"/>
            </a:xfrm>
            <a:prstGeom prst="up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53" name="Down Arrow 52">
              <a:extLst>
                <a:ext uri="{FF2B5EF4-FFF2-40B4-BE49-F238E27FC236}">
                  <a16:creationId xmlns:a16="http://schemas.microsoft.com/office/drawing/2014/main" id="{00CC2A55-1DB3-20A8-E3D5-3F139E446532}"/>
                </a:ext>
              </a:extLst>
            </p:cNvPr>
            <p:cNvSpPr/>
            <p:nvPr/>
          </p:nvSpPr>
          <p:spPr>
            <a:xfrm>
              <a:off x="11634615" y="4137109"/>
              <a:ext cx="60421" cy="199995"/>
            </a:xfrm>
            <a:prstGeom prst="down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 dirty="0"/>
            </a:p>
          </p:txBody>
        </p: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E6F27287-41AF-E4A7-BE86-26AB223B2A1F}"/>
              </a:ext>
            </a:extLst>
          </p:cNvPr>
          <p:cNvGrpSpPr/>
          <p:nvPr/>
        </p:nvGrpSpPr>
        <p:grpSpPr>
          <a:xfrm>
            <a:off x="7217610" y="3696499"/>
            <a:ext cx="1755478" cy="356804"/>
            <a:chOff x="7980791" y="4488808"/>
            <a:chExt cx="2340637" cy="475738"/>
          </a:xfrm>
        </p:grpSpPr>
        <p:sp>
          <p:nvSpPr>
            <p:cNvPr id="30" name="Curved Down Arrow 29">
              <a:extLst>
                <a:ext uri="{FF2B5EF4-FFF2-40B4-BE49-F238E27FC236}">
                  <a16:creationId xmlns:a16="http://schemas.microsoft.com/office/drawing/2014/main" id="{2BE8D633-57DE-5E2B-1803-02104F6AF270}"/>
                </a:ext>
              </a:extLst>
            </p:cNvPr>
            <p:cNvSpPr/>
            <p:nvPr/>
          </p:nvSpPr>
          <p:spPr>
            <a:xfrm flipH="1">
              <a:off x="8134009" y="4488808"/>
              <a:ext cx="567426" cy="236101"/>
            </a:xfrm>
            <a:prstGeom prst="curved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>
                <a:solidFill>
                  <a:schemeClr val="tx1"/>
                </a:solidFill>
              </a:endParaRPr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381552A1-C33E-382B-4363-F7FCC7C0581F}"/>
                </a:ext>
              </a:extLst>
            </p:cNvPr>
            <p:cNvCxnSpPr>
              <a:cxnSpLocks/>
            </p:cNvCxnSpPr>
            <p:nvPr/>
          </p:nvCxnSpPr>
          <p:spPr>
            <a:xfrm>
              <a:off x="7980791" y="4964546"/>
              <a:ext cx="357032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CCE6252D-6A22-94E8-EAC8-4B24243352ED}"/>
                </a:ext>
              </a:extLst>
            </p:cNvPr>
            <p:cNvCxnSpPr>
              <a:cxnSpLocks/>
            </p:cNvCxnSpPr>
            <p:nvPr/>
          </p:nvCxnSpPr>
          <p:spPr>
            <a:xfrm>
              <a:off x="8553941" y="4958306"/>
              <a:ext cx="357032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Up Arrow 34">
              <a:extLst>
                <a:ext uri="{FF2B5EF4-FFF2-40B4-BE49-F238E27FC236}">
                  <a16:creationId xmlns:a16="http://schemas.microsoft.com/office/drawing/2014/main" id="{72E36183-8F9E-DBD8-CCB8-508606C4AA38}"/>
                </a:ext>
              </a:extLst>
            </p:cNvPr>
            <p:cNvSpPr/>
            <p:nvPr/>
          </p:nvSpPr>
          <p:spPr>
            <a:xfrm>
              <a:off x="8745977" y="4716498"/>
              <a:ext cx="60420" cy="199995"/>
            </a:xfrm>
            <a:prstGeom prst="up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36" name="Down Arrow 35">
              <a:extLst>
                <a:ext uri="{FF2B5EF4-FFF2-40B4-BE49-F238E27FC236}">
                  <a16:creationId xmlns:a16="http://schemas.microsoft.com/office/drawing/2014/main" id="{73F33D27-3F9A-AA36-8BF7-97CA1D5870D7}"/>
                </a:ext>
              </a:extLst>
            </p:cNvPr>
            <p:cNvSpPr/>
            <p:nvPr/>
          </p:nvSpPr>
          <p:spPr>
            <a:xfrm>
              <a:off x="8630835" y="4716498"/>
              <a:ext cx="60421" cy="199995"/>
            </a:xfrm>
            <a:prstGeom prst="down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 dirty="0"/>
            </a:p>
          </p:txBody>
        </p: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CA3DEB9-BE60-5D5F-3979-8D925D89E536}"/>
                </a:ext>
              </a:extLst>
            </p:cNvPr>
            <p:cNvCxnSpPr>
              <a:cxnSpLocks/>
            </p:cNvCxnSpPr>
            <p:nvPr/>
          </p:nvCxnSpPr>
          <p:spPr>
            <a:xfrm>
              <a:off x="9394145" y="4937892"/>
              <a:ext cx="357032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D8FF3286-FC9C-6095-2C6F-F6DA9041430A}"/>
                </a:ext>
              </a:extLst>
            </p:cNvPr>
            <p:cNvCxnSpPr>
              <a:cxnSpLocks/>
            </p:cNvCxnSpPr>
            <p:nvPr/>
          </p:nvCxnSpPr>
          <p:spPr>
            <a:xfrm>
              <a:off x="9964396" y="4937892"/>
              <a:ext cx="357032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Up Arrow 40">
              <a:extLst>
                <a:ext uri="{FF2B5EF4-FFF2-40B4-BE49-F238E27FC236}">
                  <a16:creationId xmlns:a16="http://schemas.microsoft.com/office/drawing/2014/main" id="{C155779E-4DFE-8073-E51F-EAD19A822248}"/>
                </a:ext>
              </a:extLst>
            </p:cNvPr>
            <p:cNvSpPr/>
            <p:nvPr/>
          </p:nvSpPr>
          <p:spPr>
            <a:xfrm>
              <a:off x="9592505" y="4733483"/>
              <a:ext cx="60420" cy="199995"/>
            </a:xfrm>
            <a:prstGeom prst="up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42" name="Down Arrow 41">
              <a:extLst>
                <a:ext uri="{FF2B5EF4-FFF2-40B4-BE49-F238E27FC236}">
                  <a16:creationId xmlns:a16="http://schemas.microsoft.com/office/drawing/2014/main" id="{49855B06-2A8B-5D33-A28B-595B7AF740DA}"/>
                </a:ext>
              </a:extLst>
            </p:cNvPr>
            <p:cNvSpPr/>
            <p:nvPr/>
          </p:nvSpPr>
          <p:spPr>
            <a:xfrm>
              <a:off x="10157137" y="4733484"/>
              <a:ext cx="60421" cy="199995"/>
            </a:xfrm>
            <a:prstGeom prst="down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 dirty="0"/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id="{F3D2B5F1-FEB9-4183-6692-980E10F8C0D2}"/>
                    </a:ext>
                  </a:extLst>
                </p:cNvPr>
                <p:cNvSpPr txBox="1"/>
                <p:nvPr/>
              </p:nvSpPr>
              <p:spPr>
                <a:xfrm>
                  <a:off x="8945486" y="4560725"/>
                  <a:ext cx="500565" cy="40010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350" i="1">
                            <a:latin typeface="Cambria Math" panose="02040503050406030204" pitchFamily="18" charset="0"/>
                          </a:rPr>
                          <m:t>→</m:t>
                        </m:r>
                      </m:oMath>
                    </m:oMathPara>
                  </a14:m>
                  <a:endParaRPr lang="en-GB" sz="1350" dirty="0"/>
                </a:p>
              </p:txBody>
            </p:sp>
          </mc:Choice>
          <mc:Fallback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id="{F3D2B5F1-FEB9-4183-6692-980E10F8C0D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945486" y="4560725"/>
                  <a:ext cx="500565" cy="400109"/>
                </a:xfrm>
                <a:prstGeom prst="rect">
                  <a:avLst/>
                </a:prstGeom>
                <a:blipFill>
                  <a:blip r:embed="rId1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GB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E931E260-2CB1-5888-2791-F8C2253A2013}"/>
              </a:ext>
            </a:extLst>
          </p:cNvPr>
          <p:cNvSpPr txBox="1"/>
          <p:nvPr/>
        </p:nvSpPr>
        <p:spPr>
          <a:xfrm>
            <a:off x="820271" y="5056768"/>
            <a:ext cx="48917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350" dirty="0"/>
              <a:t>Let </a:t>
            </a:r>
          </a:p>
        </p:txBody>
      </p:sp>
      <p:pic>
        <p:nvPicPr>
          <p:cNvPr id="57" name="Picture 56">
            <a:extLst>
              <a:ext uri="{FF2B5EF4-FFF2-40B4-BE49-F238E27FC236}">
                <a16:creationId xmlns:a16="http://schemas.microsoft.com/office/drawing/2014/main" id="{47E63E4A-6670-2A87-8520-881D33058DBE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4"/>
          <a:stretch>
            <a:fillRect/>
          </a:stretch>
        </p:blipFill>
        <p:spPr>
          <a:xfrm>
            <a:off x="1563393" y="5086225"/>
            <a:ext cx="3157423" cy="218084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9F76C3FB-18B7-32E1-FE3A-9F1C37506587}"/>
              </a:ext>
            </a:extLst>
          </p:cNvPr>
          <p:cNvSpPr txBox="1"/>
          <p:nvPr/>
        </p:nvSpPr>
        <p:spPr>
          <a:xfrm>
            <a:off x="4872502" y="5056768"/>
            <a:ext cx="111960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350" dirty="0"/>
              <a:t>S is unitary!</a:t>
            </a:r>
          </a:p>
        </p:txBody>
      </p:sp>
      <p:pic>
        <p:nvPicPr>
          <p:cNvPr id="133" name="Picture 132">
            <a:extLst>
              <a:ext uri="{FF2B5EF4-FFF2-40B4-BE49-F238E27FC236}">
                <a16:creationId xmlns:a16="http://schemas.microsoft.com/office/drawing/2014/main" id="{2B789A94-EDA1-F744-828A-8D8C48228BF9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5"/>
          <a:stretch>
            <a:fillRect/>
          </a:stretch>
        </p:blipFill>
        <p:spPr>
          <a:xfrm>
            <a:off x="3959408" y="5448472"/>
            <a:ext cx="2067002" cy="218084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C43EEE8A-2FDC-26B1-7609-528E19BE8B4D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6"/>
          <a:stretch>
            <a:fillRect/>
          </a:stretch>
        </p:blipFill>
        <p:spPr>
          <a:xfrm>
            <a:off x="1563393" y="5462264"/>
            <a:ext cx="1298448" cy="190500"/>
          </a:xfrm>
          <a:prstGeom prst="rect">
            <a:avLst/>
          </a:prstGeom>
        </p:spPr>
      </p:pic>
      <p:sp>
        <p:nvSpPr>
          <p:cNvPr id="65" name="Right Arrow 64">
            <a:extLst>
              <a:ext uri="{FF2B5EF4-FFF2-40B4-BE49-F238E27FC236}">
                <a16:creationId xmlns:a16="http://schemas.microsoft.com/office/drawing/2014/main" id="{AD2F3FD5-CED5-F0AE-28A1-961B0CCA66B0}"/>
              </a:ext>
            </a:extLst>
          </p:cNvPr>
          <p:cNvSpPr/>
          <p:nvPr/>
        </p:nvSpPr>
        <p:spPr>
          <a:xfrm>
            <a:off x="3346891" y="5509888"/>
            <a:ext cx="254837" cy="952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/>
          </a:p>
        </p:txBody>
      </p:sp>
      <p:pic>
        <p:nvPicPr>
          <p:cNvPr id="71" name="Picture 70">
            <a:extLst>
              <a:ext uri="{FF2B5EF4-FFF2-40B4-BE49-F238E27FC236}">
                <a16:creationId xmlns:a16="http://schemas.microsoft.com/office/drawing/2014/main" id="{72275C2A-6CB7-484E-C07E-C0FCAB3469B0}"/>
              </a:ext>
            </a:extLst>
          </p:cNvPr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17"/>
          <a:stretch>
            <a:fillRect/>
          </a:stretch>
        </p:blipFill>
        <p:spPr>
          <a:xfrm>
            <a:off x="2206743" y="1077246"/>
            <a:ext cx="3944112" cy="341376"/>
          </a:xfrm>
          <a:prstGeom prst="rect">
            <a:avLst/>
          </a:prstGeom>
        </p:spPr>
      </p:pic>
      <p:grpSp>
        <p:nvGrpSpPr>
          <p:cNvPr id="73" name="Group 72">
            <a:extLst>
              <a:ext uri="{FF2B5EF4-FFF2-40B4-BE49-F238E27FC236}">
                <a16:creationId xmlns:a16="http://schemas.microsoft.com/office/drawing/2014/main" id="{E740C5FE-ED50-0629-6914-33E097D1B3E1}"/>
              </a:ext>
            </a:extLst>
          </p:cNvPr>
          <p:cNvGrpSpPr/>
          <p:nvPr/>
        </p:nvGrpSpPr>
        <p:grpSpPr>
          <a:xfrm>
            <a:off x="6465659" y="1238863"/>
            <a:ext cx="2141391" cy="1317479"/>
            <a:chOff x="8393998" y="4719371"/>
            <a:chExt cx="2855188" cy="1756639"/>
          </a:xfrm>
        </p:grpSpPr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54A92F76-437A-0EB5-4231-E1B87C65577B}"/>
                </a:ext>
              </a:extLst>
            </p:cNvPr>
            <p:cNvGrpSpPr/>
            <p:nvPr/>
          </p:nvGrpSpPr>
          <p:grpSpPr>
            <a:xfrm>
              <a:off x="8445157" y="4890112"/>
              <a:ext cx="2743201" cy="1371600"/>
              <a:chOff x="8445157" y="4890112"/>
              <a:chExt cx="2743201" cy="1371600"/>
            </a:xfrm>
          </p:grpSpPr>
          <p:grpSp>
            <p:nvGrpSpPr>
              <p:cNvPr id="103" name="Group 102">
                <a:extLst>
                  <a:ext uri="{FF2B5EF4-FFF2-40B4-BE49-F238E27FC236}">
                    <a16:creationId xmlns:a16="http://schemas.microsoft.com/office/drawing/2014/main" id="{8D4D5208-20B7-B0F3-3C95-75AA0F51DB33}"/>
                  </a:ext>
                </a:extLst>
              </p:cNvPr>
              <p:cNvGrpSpPr/>
              <p:nvPr/>
            </p:nvGrpSpPr>
            <p:grpSpPr>
              <a:xfrm>
                <a:off x="9816758" y="4890112"/>
                <a:ext cx="1371600" cy="1371600"/>
                <a:chOff x="8359425" y="4914631"/>
                <a:chExt cx="1371600" cy="1371600"/>
              </a:xfrm>
            </p:grpSpPr>
            <p:grpSp>
              <p:nvGrpSpPr>
                <p:cNvPr id="117" name="Group 116">
                  <a:extLst>
                    <a:ext uri="{FF2B5EF4-FFF2-40B4-BE49-F238E27FC236}">
                      <a16:creationId xmlns:a16="http://schemas.microsoft.com/office/drawing/2014/main" id="{248B9B3F-97A4-2716-5F37-699B2D49325F}"/>
                    </a:ext>
                  </a:extLst>
                </p:cNvPr>
                <p:cNvGrpSpPr/>
                <p:nvPr/>
              </p:nvGrpSpPr>
              <p:grpSpPr>
                <a:xfrm>
                  <a:off x="8359425" y="4914631"/>
                  <a:ext cx="1371600" cy="457200"/>
                  <a:chOff x="8359425" y="4901184"/>
                  <a:chExt cx="1371600" cy="457200"/>
                </a:xfrm>
              </p:grpSpPr>
              <p:sp>
                <p:nvSpPr>
                  <p:cNvPr id="126" name="Rectangle 125">
                    <a:extLst>
                      <a:ext uri="{FF2B5EF4-FFF2-40B4-BE49-F238E27FC236}">
                        <a16:creationId xmlns:a16="http://schemas.microsoft.com/office/drawing/2014/main" id="{D884D420-0319-FDCC-03B7-FBFFA56A16FE}"/>
                      </a:ext>
                    </a:extLst>
                  </p:cNvPr>
                  <p:cNvSpPr/>
                  <p:nvPr/>
                </p:nvSpPr>
                <p:spPr>
                  <a:xfrm>
                    <a:off x="8359425" y="4901184"/>
                    <a:ext cx="457200" cy="457200"/>
                  </a:xfrm>
                  <a:prstGeom prst="rect">
                    <a:avLst/>
                  </a:prstGeom>
                  <a:noFill/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350"/>
                  </a:p>
                </p:txBody>
              </p:sp>
              <p:sp>
                <p:nvSpPr>
                  <p:cNvPr id="127" name="Rectangle 126">
                    <a:extLst>
                      <a:ext uri="{FF2B5EF4-FFF2-40B4-BE49-F238E27FC236}">
                        <a16:creationId xmlns:a16="http://schemas.microsoft.com/office/drawing/2014/main" id="{1BEAA751-3F27-EA0E-3AC8-6E3E3E7AEEFB}"/>
                      </a:ext>
                    </a:extLst>
                  </p:cNvPr>
                  <p:cNvSpPr/>
                  <p:nvPr/>
                </p:nvSpPr>
                <p:spPr>
                  <a:xfrm>
                    <a:off x="8816625" y="4901184"/>
                    <a:ext cx="457200" cy="457200"/>
                  </a:xfrm>
                  <a:prstGeom prst="rect">
                    <a:avLst/>
                  </a:prstGeom>
                  <a:noFill/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350"/>
                  </a:p>
                </p:txBody>
              </p:sp>
              <p:sp>
                <p:nvSpPr>
                  <p:cNvPr id="128" name="Rectangle 127">
                    <a:extLst>
                      <a:ext uri="{FF2B5EF4-FFF2-40B4-BE49-F238E27FC236}">
                        <a16:creationId xmlns:a16="http://schemas.microsoft.com/office/drawing/2014/main" id="{A5D43A6F-DEC6-08CB-0270-F48CBC267CDB}"/>
                      </a:ext>
                    </a:extLst>
                  </p:cNvPr>
                  <p:cNvSpPr/>
                  <p:nvPr/>
                </p:nvSpPr>
                <p:spPr>
                  <a:xfrm>
                    <a:off x="9273825" y="4901184"/>
                    <a:ext cx="457200" cy="457200"/>
                  </a:xfrm>
                  <a:prstGeom prst="rect">
                    <a:avLst/>
                  </a:prstGeom>
                  <a:noFill/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350"/>
                  </a:p>
                </p:txBody>
              </p:sp>
            </p:grpSp>
            <p:grpSp>
              <p:nvGrpSpPr>
                <p:cNvPr id="118" name="Group 117">
                  <a:extLst>
                    <a:ext uri="{FF2B5EF4-FFF2-40B4-BE49-F238E27FC236}">
                      <a16:creationId xmlns:a16="http://schemas.microsoft.com/office/drawing/2014/main" id="{EA219238-E4D5-267F-84B3-2CDA00AE7E18}"/>
                    </a:ext>
                  </a:extLst>
                </p:cNvPr>
                <p:cNvGrpSpPr/>
                <p:nvPr/>
              </p:nvGrpSpPr>
              <p:grpSpPr>
                <a:xfrm>
                  <a:off x="8359425" y="5371831"/>
                  <a:ext cx="1371600" cy="457200"/>
                  <a:chOff x="8359425" y="4901184"/>
                  <a:chExt cx="1371600" cy="457200"/>
                </a:xfrm>
              </p:grpSpPr>
              <p:sp>
                <p:nvSpPr>
                  <p:cNvPr id="123" name="Rectangle 122">
                    <a:extLst>
                      <a:ext uri="{FF2B5EF4-FFF2-40B4-BE49-F238E27FC236}">
                        <a16:creationId xmlns:a16="http://schemas.microsoft.com/office/drawing/2014/main" id="{D831A2FF-62F4-58DF-9586-CA1A17AEA88C}"/>
                      </a:ext>
                    </a:extLst>
                  </p:cNvPr>
                  <p:cNvSpPr/>
                  <p:nvPr/>
                </p:nvSpPr>
                <p:spPr>
                  <a:xfrm>
                    <a:off x="8359425" y="4901184"/>
                    <a:ext cx="457200" cy="457200"/>
                  </a:xfrm>
                  <a:prstGeom prst="rect">
                    <a:avLst/>
                  </a:prstGeom>
                  <a:noFill/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350"/>
                  </a:p>
                </p:txBody>
              </p:sp>
              <p:sp>
                <p:nvSpPr>
                  <p:cNvPr id="124" name="Rectangle 123">
                    <a:extLst>
                      <a:ext uri="{FF2B5EF4-FFF2-40B4-BE49-F238E27FC236}">
                        <a16:creationId xmlns:a16="http://schemas.microsoft.com/office/drawing/2014/main" id="{16453026-23DD-8039-5C55-BBB75C06AE60}"/>
                      </a:ext>
                    </a:extLst>
                  </p:cNvPr>
                  <p:cNvSpPr/>
                  <p:nvPr/>
                </p:nvSpPr>
                <p:spPr>
                  <a:xfrm>
                    <a:off x="8816625" y="4901184"/>
                    <a:ext cx="457200" cy="457200"/>
                  </a:xfrm>
                  <a:prstGeom prst="rect">
                    <a:avLst/>
                  </a:prstGeom>
                  <a:noFill/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350"/>
                  </a:p>
                </p:txBody>
              </p:sp>
              <p:sp>
                <p:nvSpPr>
                  <p:cNvPr id="125" name="Rectangle 124">
                    <a:extLst>
                      <a:ext uri="{FF2B5EF4-FFF2-40B4-BE49-F238E27FC236}">
                        <a16:creationId xmlns:a16="http://schemas.microsoft.com/office/drawing/2014/main" id="{9A070930-5D22-606A-E2BB-0A94D3A1CE8C}"/>
                      </a:ext>
                    </a:extLst>
                  </p:cNvPr>
                  <p:cNvSpPr/>
                  <p:nvPr/>
                </p:nvSpPr>
                <p:spPr>
                  <a:xfrm>
                    <a:off x="9273825" y="4901184"/>
                    <a:ext cx="457200" cy="457200"/>
                  </a:xfrm>
                  <a:prstGeom prst="rect">
                    <a:avLst/>
                  </a:prstGeom>
                  <a:noFill/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350"/>
                  </a:p>
                </p:txBody>
              </p:sp>
            </p:grpSp>
            <p:grpSp>
              <p:nvGrpSpPr>
                <p:cNvPr id="119" name="Group 118">
                  <a:extLst>
                    <a:ext uri="{FF2B5EF4-FFF2-40B4-BE49-F238E27FC236}">
                      <a16:creationId xmlns:a16="http://schemas.microsoft.com/office/drawing/2014/main" id="{696CB6A1-A344-D5BF-9AC2-463659AE6AF3}"/>
                    </a:ext>
                  </a:extLst>
                </p:cNvPr>
                <p:cNvGrpSpPr/>
                <p:nvPr/>
              </p:nvGrpSpPr>
              <p:grpSpPr>
                <a:xfrm>
                  <a:off x="8359425" y="5829031"/>
                  <a:ext cx="1371600" cy="457200"/>
                  <a:chOff x="8359425" y="4901184"/>
                  <a:chExt cx="1371600" cy="457200"/>
                </a:xfrm>
              </p:grpSpPr>
              <p:sp>
                <p:nvSpPr>
                  <p:cNvPr id="120" name="Rectangle 119">
                    <a:extLst>
                      <a:ext uri="{FF2B5EF4-FFF2-40B4-BE49-F238E27FC236}">
                        <a16:creationId xmlns:a16="http://schemas.microsoft.com/office/drawing/2014/main" id="{020AC834-E150-813A-1C66-ABFF3D5270B7}"/>
                      </a:ext>
                    </a:extLst>
                  </p:cNvPr>
                  <p:cNvSpPr/>
                  <p:nvPr/>
                </p:nvSpPr>
                <p:spPr>
                  <a:xfrm>
                    <a:off x="8359425" y="4901184"/>
                    <a:ext cx="457200" cy="457200"/>
                  </a:xfrm>
                  <a:prstGeom prst="rect">
                    <a:avLst/>
                  </a:prstGeom>
                  <a:noFill/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350"/>
                  </a:p>
                </p:txBody>
              </p:sp>
              <p:sp>
                <p:nvSpPr>
                  <p:cNvPr id="121" name="Rectangle 120">
                    <a:extLst>
                      <a:ext uri="{FF2B5EF4-FFF2-40B4-BE49-F238E27FC236}">
                        <a16:creationId xmlns:a16="http://schemas.microsoft.com/office/drawing/2014/main" id="{02F0CACF-C731-F2B8-4A2B-4AEC32FF7171}"/>
                      </a:ext>
                    </a:extLst>
                  </p:cNvPr>
                  <p:cNvSpPr/>
                  <p:nvPr/>
                </p:nvSpPr>
                <p:spPr>
                  <a:xfrm>
                    <a:off x="8816625" y="4901184"/>
                    <a:ext cx="457200" cy="457200"/>
                  </a:xfrm>
                  <a:prstGeom prst="rect">
                    <a:avLst/>
                  </a:prstGeom>
                  <a:noFill/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350"/>
                  </a:p>
                </p:txBody>
              </p:sp>
              <p:sp>
                <p:nvSpPr>
                  <p:cNvPr id="122" name="Rectangle 121">
                    <a:extLst>
                      <a:ext uri="{FF2B5EF4-FFF2-40B4-BE49-F238E27FC236}">
                        <a16:creationId xmlns:a16="http://schemas.microsoft.com/office/drawing/2014/main" id="{89240242-6A7E-FC9B-682E-F16D0851DA65}"/>
                      </a:ext>
                    </a:extLst>
                  </p:cNvPr>
                  <p:cNvSpPr/>
                  <p:nvPr/>
                </p:nvSpPr>
                <p:spPr>
                  <a:xfrm>
                    <a:off x="9273825" y="4901184"/>
                    <a:ext cx="457200" cy="457200"/>
                  </a:xfrm>
                  <a:prstGeom prst="rect">
                    <a:avLst/>
                  </a:prstGeom>
                  <a:noFill/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350"/>
                  </a:p>
                </p:txBody>
              </p:sp>
            </p:grpSp>
          </p:grpSp>
          <p:grpSp>
            <p:nvGrpSpPr>
              <p:cNvPr id="104" name="Group 103">
                <a:extLst>
                  <a:ext uri="{FF2B5EF4-FFF2-40B4-BE49-F238E27FC236}">
                    <a16:creationId xmlns:a16="http://schemas.microsoft.com/office/drawing/2014/main" id="{1F378453-A577-0A23-2FA2-CFEFA07E2483}"/>
                  </a:ext>
                </a:extLst>
              </p:cNvPr>
              <p:cNvGrpSpPr/>
              <p:nvPr/>
            </p:nvGrpSpPr>
            <p:grpSpPr>
              <a:xfrm>
                <a:off x="8445157" y="4890112"/>
                <a:ext cx="1371600" cy="1371600"/>
                <a:chOff x="8359425" y="4914631"/>
                <a:chExt cx="1371600" cy="1371600"/>
              </a:xfrm>
            </p:grpSpPr>
            <p:grpSp>
              <p:nvGrpSpPr>
                <p:cNvPr id="105" name="Group 104">
                  <a:extLst>
                    <a:ext uri="{FF2B5EF4-FFF2-40B4-BE49-F238E27FC236}">
                      <a16:creationId xmlns:a16="http://schemas.microsoft.com/office/drawing/2014/main" id="{6BF7AFC8-E979-7D69-6855-2EA020318290}"/>
                    </a:ext>
                  </a:extLst>
                </p:cNvPr>
                <p:cNvGrpSpPr/>
                <p:nvPr/>
              </p:nvGrpSpPr>
              <p:grpSpPr>
                <a:xfrm>
                  <a:off x="8359425" y="4914631"/>
                  <a:ext cx="1371600" cy="457200"/>
                  <a:chOff x="8359425" y="4901184"/>
                  <a:chExt cx="1371600" cy="457200"/>
                </a:xfrm>
              </p:grpSpPr>
              <p:sp>
                <p:nvSpPr>
                  <p:cNvPr id="114" name="Rectangle 113">
                    <a:extLst>
                      <a:ext uri="{FF2B5EF4-FFF2-40B4-BE49-F238E27FC236}">
                        <a16:creationId xmlns:a16="http://schemas.microsoft.com/office/drawing/2014/main" id="{31353390-6F57-C7C0-D29E-DF82211689A3}"/>
                      </a:ext>
                    </a:extLst>
                  </p:cNvPr>
                  <p:cNvSpPr/>
                  <p:nvPr/>
                </p:nvSpPr>
                <p:spPr>
                  <a:xfrm>
                    <a:off x="8359425" y="4901184"/>
                    <a:ext cx="457200" cy="457200"/>
                  </a:xfrm>
                  <a:prstGeom prst="rect">
                    <a:avLst/>
                  </a:prstGeom>
                  <a:noFill/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350"/>
                  </a:p>
                </p:txBody>
              </p:sp>
              <p:sp>
                <p:nvSpPr>
                  <p:cNvPr id="115" name="Rectangle 114">
                    <a:extLst>
                      <a:ext uri="{FF2B5EF4-FFF2-40B4-BE49-F238E27FC236}">
                        <a16:creationId xmlns:a16="http://schemas.microsoft.com/office/drawing/2014/main" id="{4F1FF2F8-F5B9-CBC7-B142-E34B287BCBF0}"/>
                      </a:ext>
                    </a:extLst>
                  </p:cNvPr>
                  <p:cNvSpPr/>
                  <p:nvPr/>
                </p:nvSpPr>
                <p:spPr>
                  <a:xfrm>
                    <a:off x="8816625" y="4901184"/>
                    <a:ext cx="457200" cy="457200"/>
                  </a:xfrm>
                  <a:prstGeom prst="rect">
                    <a:avLst/>
                  </a:prstGeom>
                  <a:noFill/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350"/>
                  </a:p>
                </p:txBody>
              </p:sp>
              <p:sp>
                <p:nvSpPr>
                  <p:cNvPr id="116" name="Rectangle 115">
                    <a:extLst>
                      <a:ext uri="{FF2B5EF4-FFF2-40B4-BE49-F238E27FC236}">
                        <a16:creationId xmlns:a16="http://schemas.microsoft.com/office/drawing/2014/main" id="{7A797935-3C01-7171-22D1-D180FE91F2B3}"/>
                      </a:ext>
                    </a:extLst>
                  </p:cNvPr>
                  <p:cNvSpPr/>
                  <p:nvPr/>
                </p:nvSpPr>
                <p:spPr>
                  <a:xfrm>
                    <a:off x="9273825" y="4901184"/>
                    <a:ext cx="457200" cy="457200"/>
                  </a:xfrm>
                  <a:prstGeom prst="rect">
                    <a:avLst/>
                  </a:prstGeom>
                  <a:noFill/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350"/>
                  </a:p>
                </p:txBody>
              </p:sp>
            </p:grpSp>
            <p:grpSp>
              <p:nvGrpSpPr>
                <p:cNvPr id="106" name="Group 105">
                  <a:extLst>
                    <a:ext uri="{FF2B5EF4-FFF2-40B4-BE49-F238E27FC236}">
                      <a16:creationId xmlns:a16="http://schemas.microsoft.com/office/drawing/2014/main" id="{AFF5721F-B5DE-B175-0C18-8E6AC4F56E6E}"/>
                    </a:ext>
                  </a:extLst>
                </p:cNvPr>
                <p:cNvGrpSpPr/>
                <p:nvPr/>
              </p:nvGrpSpPr>
              <p:grpSpPr>
                <a:xfrm>
                  <a:off x="8359425" y="5371831"/>
                  <a:ext cx="1371600" cy="457200"/>
                  <a:chOff x="8359425" y="4901184"/>
                  <a:chExt cx="1371600" cy="457200"/>
                </a:xfrm>
              </p:grpSpPr>
              <p:sp>
                <p:nvSpPr>
                  <p:cNvPr id="111" name="Rectangle 110">
                    <a:extLst>
                      <a:ext uri="{FF2B5EF4-FFF2-40B4-BE49-F238E27FC236}">
                        <a16:creationId xmlns:a16="http://schemas.microsoft.com/office/drawing/2014/main" id="{03115D1D-50C0-BCF6-6636-AA6E9CA80512}"/>
                      </a:ext>
                    </a:extLst>
                  </p:cNvPr>
                  <p:cNvSpPr/>
                  <p:nvPr/>
                </p:nvSpPr>
                <p:spPr>
                  <a:xfrm>
                    <a:off x="8359425" y="4901184"/>
                    <a:ext cx="457200" cy="457200"/>
                  </a:xfrm>
                  <a:prstGeom prst="rect">
                    <a:avLst/>
                  </a:prstGeom>
                  <a:noFill/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350"/>
                  </a:p>
                </p:txBody>
              </p:sp>
              <p:sp>
                <p:nvSpPr>
                  <p:cNvPr id="112" name="Rectangle 111">
                    <a:extLst>
                      <a:ext uri="{FF2B5EF4-FFF2-40B4-BE49-F238E27FC236}">
                        <a16:creationId xmlns:a16="http://schemas.microsoft.com/office/drawing/2014/main" id="{A66EEBA0-3DD6-E707-B162-C82C9E818F9B}"/>
                      </a:ext>
                    </a:extLst>
                  </p:cNvPr>
                  <p:cNvSpPr/>
                  <p:nvPr/>
                </p:nvSpPr>
                <p:spPr>
                  <a:xfrm>
                    <a:off x="8816625" y="4901184"/>
                    <a:ext cx="457200" cy="457200"/>
                  </a:xfrm>
                  <a:prstGeom prst="rect">
                    <a:avLst/>
                  </a:prstGeom>
                  <a:noFill/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350"/>
                  </a:p>
                </p:txBody>
              </p:sp>
              <p:sp>
                <p:nvSpPr>
                  <p:cNvPr id="113" name="Rectangle 112">
                    <a:extLst>
                      <a:ext uri="{FF2B5EF4-FFF2-40B4-BE49-F238E27FC236}">
                        <a16:creationId xmlns:a16="http://schemas.microsoft.com/office/drawing/2014/main" id="{05C6D0F6-3716-E62A-A120-758AB2306532}"/>
                      </a:ext>
                    </a:extLst>
                  </p:cNvPr>
                  <p:cNvSpPr/>
                  <p:nvPr/>
                </p:nvSpPr>
                <p:spPr>
                  <a:xfrm>
                    <a:off x="9273825" y="4901184"/>
                    <a:ext cx="457200" cy="457200"/>
                  </a:xfrm>
                  <a:prstGeom prst="rect">
                    <a:avLst/>
                  </a:prstGeom>
                  <a:noFill/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350"/>
                  </a:p>
                </p:txBody>
              </p:sp>
            </p:grpSp>
            <p:grpSp>
              <p:nvGrpSpPr>
                <p:cNvPr id="107" name="Group 106">
                  <a:extLst>
                    <a:ext uri="{FF2B5EF4-FFF2-40B4-BE49-F238E27FC236}">
                      <a16:creationId xmlns:a16="http://schemas.microsoft.com/office/drawing/2014/main" id="{B10EE9F5-A210-FEA9-64C5-5295540F0B62}"/>
                    </a:ext>
                  </a:extLst>
                </p:cNvPr>
                <p:cNvGrpSpPr/>
                <p:nvPr/>
              </p:nvGrpSpPr>
              <p:grpSpPr>
                <a:xfrm>
                  <a:off x="8359425" y="5829031"/>
                  <a:ext cx="1371600" cy="457200"/>
                  <a:chOff x="8359425" y="4901184"/>
                  <a:chExt cx="1371600" cy="457200"/>
                </a:xfrm>
              </p:grpSpPr>
              <p:sp>
                <p:nvSpPr>
                  <p:cNvPr id="108" name="Rectangle 107">
                    <a:extLst>
                      <a:ext uri="{FF2B5EF4-FFF2-40B4-BE49-F238E27FC236}">
                        <a16:creationId xmlns:a16="http://schemas.microsoft.com/office/drawing/2014/main" id="{046E875F-F999-332C-7BE3-2B2DCFB22C1A}"/>
                      </a:ext>
                    </a:extLst>
                  </p:cNvPr>
                  <p:cNvSpPr/>
                  <p:nvPr/>
                </p:nvSpPr>
                <p:spPr>
                  <a:xfrm>
                    <a:off x="8359425" y="4901184"/>
                    <a:ext cx="457200" cy="457200"/>
                  </a:xfrm>
                  <a:prstGeom prst="rect">
                    <a:avLst/>
                  </a:prstGeom>
                  <a:noFill/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350"/>
                  </a:p>
                </p:txBody>
              </p:sp>
              <p:sp>
                <p:nvSpPr>
                  <p:cNvPr id="109" name="Rectangle 108">
                    <a:extLst>
                      <a:ext uri="{FF2B5EF4-FFF2-40B4-BE49-F238E27FC236}">
                        <a16:creationId xmlns:a16="http://schemas.microsoft.com/office/drawing/2014/main" id="{6CE63625-8C7C-281C-FC7C-A50E5E3917BD}"/>
                      </a:ext>
                    </a:extLst>
                  </p:cNvPr>
                  <p:cNvSpPr/>
                  <p:nvPr/>
                </p:nvSpPr>
                <p:spPr>
                  <a:xfrm>
                    <a:off x="8816625" y="4901184"/>
                    <a:ext cx="457200" cy="457200"/>
                  </a:xfrm>
                  <a:prstGeom prst="rect">
                    <a:avLst/>
                  </a:prstGeom>
                  <a:noFill/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350"/>
                  </a:p>
                </p:txBody>
              </p:sp>
              <p:sp>
                <p:nvSpPr>
                  <p:cNvPr id="110" name="Rectangle 109">
                    <a:extLst>
                      <a:ext uri="{FF2B5EF4-FFF2-40B4-BE49-F238E27FC236}">
                        <a16:creationId xmlns:a16="http://schemas.microsoft.com/office/drawing/2014/main" id="{FDAC940C-5DE3-36F7-0429-930997B380B9}"/>
                      </a:ext>
                    </a:extLst>
                  </p:cNvPr>
                  <p:cNvSpPr/>
                  <p:nvPr/>
                </p:nvSpPr>
                <p:spPr>
                  <a:xfrm>
                    <a:off x="9273825" y="4901184"/>
                    <a:ext cx="457200" cy="457200"/>
                  </a:xfrm>
                  <a:prstGeom prst="rect">
                    <a:avLst/>
                  </a:prstGeom>
                  <a:noFill/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350"/>
                  </a:p>
                </p:txBody>
              </p:sp>
            </p:grpSp>
          </p:grpSp>
        </p:grpSp>
        <p:sp>
          <p:nvSpPr>
            <p:cNvPr id="75" name="Down Arrow 74">
              <a:extLst>
                <a:ext uri="{FF2B5EF4-FFF2-40B4-BE49-F238E27FC236}">
                  <a16:creationId xmlns:a16="http://schemas.microsoft.com/office/drawing/2014/main" id="{C5A5F0EE-EF4C-CBAA-0B3C-2B2F1AC6B731}"/>
                </a:ext>
              </a:extLst>
            </p:cNvPr>
            <p:cNvSpPr/>
            <p:nvPr/>
          </p:nvSpPr>
          <p:spPr>
            <a:xfrm>
              <a:off x="9298727" y="5194677"/>
              <a:ext cx="121659" cy="34823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76" name="Down Arrow 75">
              <a:extLst>
                <a:ext uri="{FF2B5EF4-FFF2-40B4-BE49-F238E27FC236}">
                  <a16:creationId xmlns:a16="http://schemas.microsoft.com/office/drawing/2014/main" id="{E45F8DD9-C3E2-AA20-1721-506414359255}"/>
                </a:ext>
              </a:extLst>
            </p:cNvPr>
            <p:cNvSpPr/>
            <p:nvPr/>
          </p:nvSpPr>
          <p:spPr>
            <a:xfrm>
              <a:off x="8841526" y="6087595"/>
              <a:ext cx="121659" cy="34823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77" name="Down Arrow 76">
              <a:extLst>
                <a:ext uri="{FF2B5EF4-FFF2-40B4-BE49-F238E27FC236}">
                  <a16:creationId xmlns:a16="http://schemas.microsoft.com/office/drawing/2014/main" id="{B2AE642E-6E1F-8C6E-A9C6-66A3E3F3DE1C}"/>
                </a:ext>
              </a:extLst>
            </p:cNvPr>
            <p:cNvSpPr/>
            <p:nvPr/>
          </p:nvSpPr>
          <p:spPr>
            <a:xfrm>
              <a:off x="10670328" y="5618307"/>
              <a:ext cx="121659" cy="34823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78" name="Down Arrow 77">
              <a:extLst>
                <a:ext uri="{FF2B5EF4-FFF2-40B4-BE49-F238E27FC236}">
                  <a16:creationId xmlns:a16="http://schemas.microsoft.com/office/drawing/2014/main" id="{42724D19-FCFB-710C-239E-C299ABA42BB8}"/>
                </a:ext>
              </a:extLst>
            </p:cNvPr>
            <p:cNvSpPr/>
            <p:nvPr/>
          </p:nvSpPr>
          <p:spPr>
            <a:xfrm>
              <a:off x="10213031" y="5207860"/>
              <a:ext cx="121659" cy="34823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79" name="Down Arrow 78">
              <a:extLst>
                <a:ext uri="{FF2B5EF4-FFF2-40B4-BE49-F238E27FC236}">
                  <a16:creationId xmlns:a16="http://schemas.microsoft.com/office/drawing/2014/main" id="{B428E615-D651-B490-51C0-BC89B80ED5CB}"/>
                </a:ext>
              </a:extLst>
            </p:cNvPr>
            <p:cNvSpPr/>
            <p:nvPr/>
          </p:nvSpPr>
          <p:spPr>
            <a:xfrm>
              <a:off x="8841526" y="4760998"/>
              <a:ext cx="121659" cy="34823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80" name="Down Arrow 79">
              <a:extLst>
                <a:ext uri="{FF2B5EF4-FFF2-40B4-BE49-F238E27FC236}">
                  <a16:creationId xmlns:a16="http://schemas.microsoft.com/office/drawing/2014/main" id="{1820CF4E-2F7D-DD78-9173-2DD80F7E41EC}"/>
                </a:ext>
              </a:extLst>
            </p:cNvPr>
            <p:cNvSpPr/>
            <p:nvPr/>
          </p:nvSpPr>
          <p:spPr>
            <a:xfrm>
              <a:off x="9755927" y="5651877"/>
              <a:ext cx="121659" cy="34823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81" name="Down Arrow 80">
              <a:extLst>
                <a:ext uri="{FF2B5EF4-FFF2-40B4-BE49-F238E27FC236}">
                  <a16:creationId xmlns:a16="http://schemas.microsoft.com/office/drawing/2014/main" id="{5921B089-3070-992A-6BE3-E577E161F156}"/>
                </a:ext>
              </a:extLst>
            </p:cNvPr>
            <p:cNvSpPr/>
            <p:nvPr/>
          </p:nvSpPr>
          <p:spPr>
            <a:xfrm>
              <a:off x="11127015" y="4764377"/>
              <a:ext cx="121659" cy="34823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82" name="Down Arrow 81">
              <a:extLst>
                <a:ext uri="{FF2B5EF4-FFF2-40B4-BE49-F238E27FC236}">
                  <a16:creationId xmlns:a16="http://schemas.microsoft.com/office/drawing/2014/main" id="{9097B179-C4FD-02E6-7E87-687129B347E4}"/>
                </a:ext>
              </a:extLst>
            </p:cNvPr>
            <p:cNvSpPr/>
            <p:nvPr/>
          </p:nvSpPr>
          <p:spPr>
            <a:xfrm rot="10800000">
              <a:off x="8410355" y="6087595"/>
              <a:ext cx="121659" cy="348234"/>
            </a:xfrm>
            <a:prstGeom prst="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83" name="Down Arrow 82">
              <a:extLst>
                <a:ext uri="{FF2B5EF4-FFF2-40B4-BE49-F238E27FC236}">
                  <a16:creationId xmlns:a16="http://schemas.microsoft.com/office/drawing/2014/main" id="{AEC34D18-84F4-9CC9-F997-9510FFF4E1D9}"/>
                </a:ext>
              </a:extLst>
            </p:cNvPr>
            <p:cNvSpPr/>
            <p:nvPr/>
          </p:nvSpPr>
          <p:spPr>
            <a:xfrm rot="10800000">
              <a:off x="8393999" y="5610577"/>
              <a:ext cx="121659" cy="348234"/>
            </a:xfrm>
            <a:prstGeom prst="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84" name="Down Arrow 83">
              <a:extLst>
                <a:ext uri="{FF2B5EF4-FFF2-40B4-BE49-F238E27FC236}">
                  <a16:creationId xmlns:a16="http://schemas.microsoft.com/office/drawing/2014/main" id="{1EFDF825-2D10-6DD9-61BE-1E299859C4E3}"/>
                </a:ext>
              </a:extLst>
            </p:cNvPr>
            <p:cNvSpPr/>
            <p:nvPr/>
          </p:nvSpPr>
          <p:spPr>
            <a:xfrm rot="10800000">
              <a:off x="8841525" y="5618307"/>
              <a:ext cx="121659" cy="348234"/>
            </a:xfrm>
            <a:prstGeom prst="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85" name="Down Arrow 84">
              <a:extLst>
                <a:ext uri="{FF2B5EF4-FFF2-40B4-BE49-F238E27FC236}">
                  <a16:creationId xmlns:a16="http://schemas.microsoft.com/office/drawing/2014/main" id="{F1B107B6-A238-3264-E156-B6359F1F405F}"/>
                </a:ext>
              </a:extLst>
            </p:cNvPr>
            <p:cNvSpPr/>
            <p:nvPr/>
          </p:nvSpPr>
          <p:spPr>
            <a:xfrm rot="10800000">
              <a:off x="8841944" y="5173195"/>
              <a:ext cx="121659" cy="348234"/>
            </a:xfrm>
            <a:prstGeom prst="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86" name="Down Arrow 85">
              <a:extLst>
                <a:ext uri="{FF2B5EF4-FFF2-40B4-BE49-F238E27FC236}">
                  <a16:creationId xmlns:a16="http://schemas.microsoft.com/office/drawing/2014/main" id="{C68AFAFB-4B0E-978E-D1A3-25A0F74922FC}"/>
                </a:ext>
              </a:extLst>
            </p:cNvPr>
            <p:cNvSpPr/>
            <p:nvPr/>
          </p:nvSpPr>
          <p:spPr>
            <a:xfrm rot="10800000">
              <a:off x="9299101" y="5651877"/>
              <a:ext cx="121659" cy="348234"/>
            </a:xfrm>
            <a:prstGeom prst="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87" name="Down Arrow 86">
              <a:extLst>
                <a:ext uri="{FF2B5EF4-FFF2-40B4-BE49-F238E27FC236}">
                  <a16:creationId xmlns:a16="http://schemas.microsoft.com/office/drawing/2014/main" id="{BD8911FC-46D2-F896-5247-62FD6B66EF72}"/>
                </a:ext>
              </a:extLst>
            </p:cNvPr>
            <p:cNvSpPr/>
            <p:nvPr/>
          </p:nvSpPr>
          <p:spPr>
            <a:xfrm rot="10800000">
              <a:off x="9755927" y="6127776"/>
              <a:ext cx="121659" cy="348234"/>
            </a:xfrm>
            <a:prstGeom prst="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88" name="Down Arrow 87">
              <a:extLst>
                <a:ext uri="{FF2B5EF4-FFF2-40B4-BE49-F238E27FC236}">
                  <a16:creationId xmlns:a16="http://schemas.microsoft.com/office/drawing/2014/main" id="{FF12D682-A20B-E553-4BE8-791DFB06A416}"/>
                </a:ext>
              </a:extLst>
            </p:cNvPr>
            <p:cNvSpPr/>
            <p:nvPr/>
          </p:nvSpPr>
          <p:spPr>
            <a:xfrm>
              <a:off x="9302247" y="6109077"/>
              <a:ext cx="121659" cy="34823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89" name="Down Arrow 88">
              <a:extLst>
                <a:ext uri="{FF2B5EF4-FFF2-40B4-BE49-F238E27FC236}">
                  <a16:creationId xmlns:a16="http://schemas.microsoft.com/office/drawing/2014/main" id="{BBDA6281-038B-1EB5-56E9-A971957BB0CC}"/>
                </a:ext>
              </a:extLst>
            </p:cNvPr>
            <p:cNvSpPr/>
            <p:nvPr/>
          </p:nvSpPr>
          <p:spPr>
            <a:xfrm rot="10800000">
              <a:off x="9756684" y="5173196"/>
              <a:ext cx="121659" cy="348234"/>
            </a:xfrm>
            <a:prstGeom prst="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90" name="Down Arrow 89">
              <a:extLst>
                <a:ext uri="{FF2B5EF4-FFF2-40B4-BE49-F238E27FC236}">
                  <a16:creationId xmlns:a16="http://schemas.microsoft.com/office/drawing/2014/main" id="{B8F7E6C1-9AC9-EA0D-E398-3589A2046046}"/>
                </a:ext>
              </a:extLst>
            </p:cNvPr>
            <p:cNvSpPr/>
            <p:nvPr/>
          </p:nvSpPr>
          <p:spPr>
            <a:xfrm>
              <a:off x="10219173" y="4755235"/>
              <a:ext cx="121659" cy="34823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91" name="Down Arrow 90">
              <a:extLst>
                <a:ext uri="{FF2B5EF4-FFF2-40B4-BE49-F238E27FC236}">
                  <a16:creationId xmlns:a16="http://schemas.microsoft.com/office/drawing/2014/main" id="{9AEBBFAB-C906-2ECC-629A-42CB4C776202}"/>
                </a:ext>
              </a:extLst>
            </p:cNvPr>
            <p:cNvSpPr/>
            <p:nvPr/>
          </p:nvSpPr>
          <p:spPr>
            <a:xfrm rot="10800000">
              <a:off x="9754415" y="4719371"/>
              <a:ext cx="121659" cy="348234"/>
            </a:xfrm>
            <a:prstGeom prst="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92" name="Down Arrow 91">
              <a:extLst>
                <a:ext uri="{FF2B5EF4-FFF2-40B4-BE49-F238E27FC236}">
                  <a16:creationId xmlns:a16="http://schemas.microsoft.com/office/drawing/2014/main" id="{6A97372B-174E-9203-B06A-54E253B5648C}"/>
                </a:ext>
              </a:extLst>
            </p:cNvPr>
            <p:cNvSpPr/>
            <p:nvPr/>
          </p:nvSpPr>
          <p:spPr>
            <a:xfrm>
              <a:off x="9306781" y="4760998"/>
              <a:ext cx="121659" cy="34823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93" name="Down Arrow 92">
              <a:extLst>
                <a:ext uri="{FF2B5EF4-FFF2-40B4-BE49-F238E27FC236}">
                  <a16:creationId xmlns:a16="http://schemas.microsoft.com/office/drawing/2014/main" id="{B9B70A77-C6CD-69A0-F470-F4186479D627}"/>
                </a:ext>
              </a:extLst>
            </p:cNvPr>
            <p:cNvSpPr/>
            <p:nvPr/>
          </p:nvSpPr>
          <p:spPr>
            <a:xfrm>
              <a:off x="8393998" y="5193012"/>
              <a:ext cx="121659" cy="34823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94" name="Down Arrow 93">
              <a:extLst>
                <a:ext uri="{FF2B5EF4-FFF2-40B4-BE49-F238E27FC236}">
                  <a16:creationId xmlns:a16="http://schemas.microsoft.com/office/drawing/2014/main" id="{7D730C30-C354-B0FB-93DF-64E6E7E3A19F}"/>
                </a:ext>
              </a:extLst>
            </p:cNvPr>
            <p:cNvSpPr/>
            <p:nvPr/>
          </p:nvSpPr>
          <p:spPr>
            <a:xfrm rot="10800000">
              <a:off x="8399096" y="4760998"/>
              <a:ext cx="121659" cy="348234"/>
            </a:xfrm>
            <a:prstGeom prst="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95" name="Down Arrow 94">
              <a:extLst>
                <a:ext uri="{FF2B5EF4-FFF2-40B4-BE49-F238E27FC236}">
                  <a16:creationId xmlns:a16="http://schemas.microsoft.com/office/drawing/2014/main" id="{185E35A8-7C2E-E09C-61C3-59346E94DE6E}"/>
                </a:ext>
              </a:extLst>
            </p:cNvPr>
            <p:cNvSpPr/>
            <p:nvPr/>
          </p:nvSpPr>
          <p:spPr>
            <a:xfrm rot="10800000">
              <a:off x="10212372" y="5658494"/>
              <a:ext cx="121659" cy="348234"/>
            </a:xfrm>
            <a:prstGeom prst="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96" name="Down Arrow 95">
              <a:extLst>
                <a:ext uri="{FF2B5EF4-FFF2-40B4-BE49-F238E27FC236}">
                  <a16:creationId xmlns:a16="http://schemas.microsoft.com/office/drawing/2014/main" id="{C7719720-E74C-FF79-884A-5B7BC0032F30}"/>
                </a:ext>
              </a:extLst>
            </p:cNvPr>
            <p:cNvSpPr/>
            <p:nvPr/>
          </p:nvSpPr>
          <p:spPr>
            <a:xfrm rot="10800000">
              <a:off x="10212372" y="6094649"/>
              <a:ext cx="121659" cy="348234"/>
            </a:xfrm>
            <a:prstGeom prst="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97" name="Down Arrow 96">
              <a:extLst>
                <a:ext uri="{FF2B5EF4-FFF2-40B4-BE49-F238E27FC236}">
                  <a16:creationId xmlns:a16="http://schemas.microsoft.com/office/drawing/2014/main" id="{ABDFDC04-C012-3A29-458F-789B3CA7C7EF}"/>
                </a:ext>
              </a:extLst>
            </p:cNvPr>
            <p:cNvSpPr/>
            <p:nvPr/>
          </p:nvSpPr>
          <p:spPr>
            <a:xfrm>
              <a:off x="10669572" y="6117367"/>
              <a:ext cx="121659" cy="34823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98" name="Down Arrow 97">
              <a:extLst>
                <a:ext uri="{FF2B5EF4-FFF2-40B4-BE49-F238E27FC236}">
                  <a16:creationId xmlns:a16="http://schemas.microsoft.com/office/drawing/2014/main" id="{B9E6911B-F674-99E4-C3CE-C2D207AB1199}"/>
                </a:ext>
              </a:extLst>
            </p:cNvPr>
            <p:cNvSpPr/>
            <p:nvPr/>
          </p:nvSpPr>
          <p:spPr>
            <a:xfrm rot="10800000">
              <a:off x="11127527" y="5633431"/>
              <a:ext cx="121659" cy="348234"/>
            </a:xfrm>
            <a:prstGeom prst="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99" name="Down Arrow 98">
              <a:extLst>
                <a:ext uri="{FF2B5EF4-FFF2-40B4-BE49-F238E27FC236}">
                  <a16:creationId xmlns:a16="http://schemas.microsoft.com/office/drawing/2014/main" id="{8CCBB1C7-33D5-46A9-8B7E-EF562CE30847}"/>
                </a:ext>
              </a:extLst>
            </p:cNvPr>
            <p:cNvSpPr/>
            <p:nvPr/>
          </p:nvSpPr>
          <p:spPr>
            <a:xfrm>
              <a:off x="11127527" y="6100907"/>
              <a:ext cx="121659" cy="34823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100" name="Down Arrow 99">
              <a:extLst>
                <a:ext uri="{FF2B5EF4-FFF2-40B4-BE49-F238E27FC236}">
                  <a16:creationId xmlns:a16="http://schemas.microsoft.com/office/drawing/2014/main" id="{26510C98-F406-54F1-24CB-5B3467200F56}"/>
                </a:ext>
              </a:extLst>
            </p:cNvPr>
            <p:cNvSpPr/>
            <p:nvPr/>
          </p:nvSpPr>
          <p:spPr>
            <a:xfrm>
              <a:off x="10669572" y="5207860"/>
              <a:ext cx="121659" cy="34823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101" name="Down Arrow 100">
              <a:extLst>
                <a:ext uri="{FF2B5EF4-FFF2-40B4-BE49-F238E27FC236}">
                  <a16:creationId xmlns:a16="http://schemas.microsoft.com/office/drawing/2014/main" id="{88A0CCBB-FDB3-2F21-9338-EA18A42D32E5}"/>
                </a:ext>
              </a:extLst>
            </p:cNvPr>
            <p:cNvSpPr/>
            <p:nvPr/>
          </p:nvSpPr>
          <p:spPr>
            <a:xfrm>
              <a:off x="10683931" y="4755235"/>
              <a:ext cx="121659" cy="34823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102" name="Down Arrow 101">
              <a:extLst>
                <a:ext uri="{FF2B5EF4-FFF2-40B4-BE49-F238E27FC236}">
                  <a16:creationId xmlns:a16="http://schemas.microsoft.com/office/drawing/2014/main" id="{EABBE914-4F7A-5BA7-C6C0-80D7F8D8640E}"/>
                </a:ext>
              </a:extLst>
            </p:cNvPr>
            <p:cNvSpPr/>
            <p:nvPr/>
          </p:nvSpPr>
          <p:spPr>
            <a:xfrm rot="10800000">
              <a:off x="11121484" y="5147276"/>
              <a:ext cx="121659" cy="348234"/>
            </a:xfrm>
            <a:prstGeom prst="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</p:grpSp>
      <p:sp>
        <p:nvSpPr>
          <p:cNvPr id="130" name="TextBox 129">
            <a:extLst>
              <a:ext uri="{FF2B5EF4-FFF2-40B4-BE49-F238E27FC236}">
                <a16:creationId xmlns:a16="http://schemas.microsoft.com/office/drawing/2014/main" id="{B4A0C23B-8AA1-9B85-3522-CCD27B9C2CA8}"/>
              </a:ext>
            </a:extLst>
          </p:cNvPr>
          <p:cNvSpPr txBox="1"/>
          <p:nvPr/>
        </p:nvSpPr>
        <p:spPr>
          <a:xfrm>
            <a:off x="6079903" y="2747782"/>
            <a:ext cx="1847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350" dirty="0"/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4945DEBB-47C9-2046-4CB8-C321011BAFC4}"/>
              </a:ext>
            </a:extLst>
          </p:cNvPr>
          <p:cNvSpPr txBox="1"/>
          <p:nvPr/>
        </p:nvSpPr>
        <p:spPr>
          <a:xfrm>
            <a:off x="3434715" y="2745495"/>
            <a:ext cx="336659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350" dirty="0"/>
              <a:t>(is any spin direction preferred?) (U&gt;&gt;t)</a:t>
            </a:r>
          </a:p>
          <a:p>
            <a:endParaRPr lang="en-GB" sz="1350" dirty="0"/>
          </a:p>
        </p:txBody>
      </p:sp>
    </p:spTree>
    <p:extLst>
      <p:ext uri="{BB962C8B-B14F-4D97-AF65-F5344CB8AC3E}">
        <p14:creationId xmlns:p14="http://schemas.microsoft.com/office/powerpoint/2010/main" val="1636568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7" grpId="0"/>
      <p:bldP spid="20" grpId="0"/>
      <p:bldP spid="21" grpId="0"/>
      <p:bldP spid="55" grpId="0"/>
      <p:bldP spid="58" grpId="0"/>
      <p:bldP spid="65" grpId="0" animBg="1"/>
      <p:bldP spid="13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2979165-83D4-DF4A-7BA2-B2698A6023A1}"/>
              </a:ext>
            </a:extLst>
          </p:cNvPr>
          <p:cNvSpPr txBox="1"/>
          <p:nvPr/>
        </p:nvSpPr>
        <p:spPr>
          <a:xfrm>
            <a:off x="544410" y="1230442"/>
            <a:ext cx="449353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50" dirty="0"/>
              <a:t>Ground state at  half filling: no doubly occupied sites, so for all states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CF1D09E-F72D-E009-73C4-8D793BA76ADF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5101980" y="1260133"/>
            <a:ext cx="681686" cy="171450"/>
          </a:xfrm>
          <a:prstGeom prst="rect">
            <a:avLst/>
          </a:prstGeom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id="{E7BC27B8-5BEC-C717-813C-92B99D9773F3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3430879" y="1521172"/>
            <a:ext cx="1068477" cy="21808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AB82E8F-DC23-E375-0E70-9615838C115D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6004722" y="1262288"/>
            <a:ext cx="765353" cy="171450"/>
          </a:xfrm>
          <a:prstGeom prst="rect">
            <a:avLst/>
          </a:prstGeom>
        </p:spPr>
      </p:pic>
      <p:sp>
        <p:nvSpPr>
          <p:cNvPr id="74" name="TextBox 73">
            <a:extLst>
              <a:ext uri="{FF2B5EF4-FFF2-40B4-BE49-F238E27FC236}">
                <a16:creationId xmlns:a16="http://schemas.microsoft.com/office/drawing/2014/main" id="{14FAADB4-C8B2-DF9E-4A85-5A3BE6B82D9A}"/>
              </a:ext>
            </a:extLst>
          </p:cNvPr>
          <p:cNvSpPr txBox="1"/>
          <p:nvPr/>
        </p:nvSpPr>
        <p:spPr>
          <a:xfrm>
            <a:off x="544410" y="1487531"/>
            <a:ext cx="243047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50" dirty="0"/>
              <a:t>Effective Hamiltonian at half filling is</a:t>
            </a:r>
          </a:p>
        </p:txBody>
      </p:sp>
      <p:pic>
        <p:nvPicPr>
          <p:cNvPr id="78" name="Picture 77">
            <a:extLst>
              <a:ext uri="{FF2B5EF4-FFF2-40B4-BE49-F238E27FC236}">
                <a16:creationId xmlns:a16="http://schemas.microsoft.com/office/drawing/2014/main" id="{BA5A00E4-7698-B536-7070-465BE297CAC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55688" y="1873689"/>
            <a:ext cx="2507716" cy="970729"/>
          </a:xfrm>
          <a:prstGeom prst="rect">
            <a:avLst/>
          </a:prstGeom>
        </p:spPr>
      </p:pic>
      <p:pic>
        <p:nvPicPr>
          <p:cNvPr id="76" name="Picture 75">
            <a:extLst>
              <a:ext uri="{FF2B5EF4-FFF2-40B4-BE49-F238E27FC236}">
                <a16:creationId xmlns:a16="http://schemas.microsoft.com/office/drawing/2014/main" id="{1A343504-C56D-E87E-20D1-618766BC7C3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963807" y="1805341"/>
            <a:ext cx="1688218" cy="250406"/>
          </a:xfrm>
          <a:prstGeom prst="rect">
            <a:avLst/>
          </a:prstGeom>
        </p:spPr>
      </p:pic>
      <p:sp>
        <p:nvSpPr>
          <p:cNvPr id="79" name="TextBox 78">
            <a:extLst>
              <a:ext uri="{FF2B5EF4-FFF2-40B4-BE49-F238E27FC236}">
                <a16:creationId xmlns:a16="http://schemas.microsoft.com/office/drawing/2014/main" id="{0D9A1615-2E7D-4BD3-07C3-31E61874CFD6}"/>
              </a:ext>
            </a:extLst>
          </p:cNvPr>
          <p:cNvSpPr txBox="1"/>
          <p:nvPr/>
        </p:nvSpPr>
        <p:spPr>
          <a:xfrm>
            <a:off x="544410" y="3009770"/>
            <a:ext cx="38343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50" dirty="0"/>
              <a:t>So,</a:t>
            </a:r>
          </a:p>
        </p:txBody>
      </p:sp>
      <p:grpSp>
        <p:nvGrpSpPr>
          <p:cNvPr id="232" name="Group 231">
            <a:extLst>
              <a:ext uri="{FF2B5EF4-FFF2-40B4-BE49-F238E27FC236}">
                <a16:creationId xmlns:a16="http://schemas.microsoft.com/office/drawing/2014/main" id="{88868745-B180-CB9D-5698-0F9F3F0F6DEC}"/>
              </a:ext>
            </a:extLst>
          </p:cNvPr>
          <p:cNvGrpSpPr/>
          <p:nvPr/>
        </p:nvGrpSpPr>
        <p:grpSpPr>
          <a:xfrm>
            <a:off x="482361" y="1835536"/>
            <a:ext cx="1376500" cy="804284"/>
            <a:chOff x="725880" y="1254042"/>
            <a:chExt cx="1835333" cy="1072379"/>
          </a:xfrm>
        </p:grpSpPr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B39F9085-FDB8-BD35-3085-912717F3D0D5}"/>
                </a:ext>
              </a:extLst>
            </p:cNvPr>
            <p:cNvSpPr txBox="1"/>
            <p:nvPr/>
          </p:nvSpPr>
          <p:spPr>
            <a:xfrm>
              <a:off x="725880" y="1254042"/>
              <a:ext cx="1835333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50" dirty="0"/>
                <a:t>For pair of  sites </a:t>
              </a:r>
              <a:r>
                <a:rPr lang="en-GB" sz="1050" dirty="0" err="1"/>
                <a:t>i</a:t>
              </a:r>
              <a:r>
                <a:rPr lang="en-GB" sz="1050" dirty="0"/>
                <a:t> and j </a:t>
              </a:r>
            </a:p>
          </p:txBody>
        </p:sp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id="{7768478B-162C-B219-246F-0196D32B3AD8}"/>
                </a:ext>
              </a:extLst>
            </p:cNvPr>
            <p:cNvGrpSpPr/>
            <p:nvPr/>
          </p:nvGrpSpPr>
          <p:grpSpPr>
            <a:xfrm>
              <a:off x="1389036" y="1659595"/>
              <a:ext cx="972739" cy="666826"/>
              <a:chOff x="6488216" y="3258238"/>
              <a:chExt cx="972739" cy="666826"/>
            </a:xfrm>
          </p:grpSpPr>
          <p:cxnSp>
            <p:nvCxnSpPr>
              <p:cNvPr id="80" name="Straight Connector 79">
                <a:extLst>
                  <a:ext uri="{FF2B5EF4-FFF2-40B4-BE49-F238E27FC236}">
                    <a16:creationId xmlns:a16="http://schemas.microsoft.com/office/drawing/2014/main" id="{BA276875-AEB3-4343-14B7-89907FC388F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488216" y="3462647"/>
                <a:ext cx="35703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>
                <a:extLst>
                  <a:ext uri="{FF2B5EF4-FFF2-40B4-BE49-F238E27FC236}">
                    <a16:creationId xmlns:a16="http://schemas.microsoft.com/office/drawing/2014/main" id="{B95833BD-5FF6-E78E-8E8C-FD6837214F5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058467" y="3462647"/>
                <a:ext cx="35703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2" name="Up Arrow 81">
                <a:extLst>
                  <a:ext uri="{FF2B5EF4-FFF2-40B4-BE49-F238E27FC236}">
                    <a16:creationId xmlns:a16="http://schemas.microsoft.com/office/drawing/2014/main" id="{3FDAD245-7389-83FC-F14F-E9F54282861D}"/>
                  </a:ext>
                </a:extLst>
              </p:cNvPr>
              <p:cNvSpPr/>
              <p:nvPr/>
            </p:nvSpPr>
            <p:spPr>
              <a:xfrm>
                <a:off x="6686576" y="3258238"/>
                <a:ext cx="60420" cy="199995"/>
              </a:xfrm>
              <a:prstGeom prst="upArrow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/>
              </a:p>
            </p:txBody>
          </p:sp>
          <p:sp>
            <p:nvSpPr>
              <p:cNvPr id="83" name="Down Arrow 82">
                <a:extLst>
                  <a:ext uri="{FF2B5EF4-FFF2-40B4-BE49-F238E27FC236}">
                    <a16:creationId xmlns:a16="http://schemas.microsoft.com/office/drawing/2014/main" id="{BDDC1FB9-9AAC-63C3-F9AD-B57A3259CFCE}"/>
                  </a:ext>
                </a:extLst>
              </p:cNvPr>
              <p:cNvSpPr/>
              <p:nvPr/>
            </p:nvSpPr>
            <p:spPr>
              <a:xfrm>
                <a:off x="7251208" y="3258239"/>
                <a:ext cx="60421" cy="199995"/>
              </a:xfrm>
              <a:prstGeom prst="downArrow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 dirty="0"/>
              </a:p>
            </p:txBody>
          </p:sp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0FC1FB80-5B47-1783-0BCB-9044233673FA}"/>
                  </a:ext>
                </a:extLst>
              </p:cNvPr>
              <p:cNvSpPr txBox="1"/>
              <p:nvPr/>
            </p:nvSpPr>
            <p:spPr>
              <a:xfrm>
                <a:off x="6568595" y="3524954"/>
                <a:ext cx="297517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350" dirty="0" err="1"/>
                  <a:t>i</a:t>
                </a:r>
                <a:endParaRPr lang="en-GB" sz="1350" dirty="0"/>
              </a:p>
            </p:txBody>
          </p:sp>
          <p:sp>
            <p:nvSpPr>
              <p:cNvPr id="85" name="TextBox 84">
                <a:extLst>
                  <a:ext uri="{FF2B5EF4-FFF2-40B4-BE49-F238E27FC236}">
                    <a16:creationId xmlns:a16="http://schemas.microsoft.com/office/drawing/2014/main" id="{0955DC99-F980-748C-4F5D-61265C9059B8}"/>
                  </a:ext>
                </a:extLst>
              </p:cNvPr>
              <p:cNvSpPr txBox="1"/>
              <p:nvPr/>
            </p:nvSpPr>
            <p:spPr>
              <a:xfrm>
                <a:off x="7163438" y="3524954"/>
                <a:ext cx="297517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350" dirty="0"/>
                  <a:t>j</a:t>
                </a:r>
              </a:p>
            </p:txBody>
          </p:sp>
        </p:grpSp>
      </p:grpSp>
      <p:pic>
        <p:nvPicPr>
          <p:cNvPr id="90" name="Picture 89">
            <a:extLst>
              <a:ext uri="{FF2B5EF4-FFF2-40B4-BE49-F238E27FC236}">
                <a16:creationId xmlns:a16="http://schemas.microsoft.com/office/drawing/2014/main" id="{5CE2CC2F-79C0-E2E0-3D19-995F5518B7E8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1"/>
          <a:stretch>
            <a:fillRect/>
          </a:stretch>
        </p:blipFill>
        <p:spPr>
          <a:xfrm>
            <a:off x="1055904" y="2920553"/>
            <a:ext cx="7032193" cy="497891"/>
          </a:xfrm>
          <a:prstGeom prst="rect">
            <a:avLst/>
          </a:prstGeom>
        </p:spPr>
      </p:pic>
      <p:grpSp>
        <p:nvGrpSpPr>
          <p:cNvPr id="233" name="Group 232">
            <a:extLst>
              <a:ext uri="{FF2B5EF4-FFF2-40B4-BE49-F238E27FC236}">
                <a16:creationId xmlns:a16="http://schemas.microsoft.com/office/drawing/2014/main" id="{B6CB9ED5-1953-E5D0-A1FC-E9FF7ECBFF13}"/>
              </a:ext>
            </a:extLst>
          </p:cNvPr>
          <p:cNvGrpSpPr/>
          <p:nvPr/>
        </p:nvGrpSpPr>
        <p:grpSpPr>
          <a:xfrm>
            <a:off x="544411" y="3574279"/>
            <a:ext cx="6672152" cy="2007650"/>
            <a:chOff x="748389" y="3432064"/>
            <a:chExt cx="8896203" cy="2676867"/>
          </a:xfrm>
        </p:grpSpPr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12C032F1-8487-167E-309D-F1573277B5B3}"/>
                </a:ext>
              </a:extLst>
            </p:cNvPr>
            <p:cNvSpPr txBox="1"/>
            <p:nvPr/>
          </p:nvSpPr>
          <p:spPr>
            <a:xfrm>
              <a:off x="748389" y="4578345"/>
              <a:ext cx="1541448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050" dirty="0"/>
                <a:t>Ground state = </a:t>
              </a:r>
            </a:p>
          </p:txBody>
        </p:sp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F9A7FF4E-BDBB-EC65-3E73-DD089C36BEA9}"/>
                </a:ext>
              </a:extLst>
            </p:cNvPr>
            <p:cNvGrpSpPr/>
            <p:nvPr/>
          </p:nvGrpSpPr>
          <p:grpSpPr>
            <a:xfrm>
              <a:off x="8071162" y="3432064"/>
              <a:ext cx="1573430" cy="1120926"/>
              <a:chOff x="8393997" y="4707216"/>
              <a:chExt cx="2855189" cy="1778264"/>
            </a:xfrm>
          </p:grpSpPr>
          <p:grpSp>
            <p:nvGrpSpPr>
              <p:cNvPr id="96" name="Group 95">
                <a:extLst>
                  <a:ext uri="{FF2B5EF4-FFF2-40B4-BE49-F238E27FC236}">
                    <a16:creationId xmlns:a16="http://schemas.microsoft.com/office/drawing/2014/main" id="{105FC706-2F04-A235-E3DC-5FF8AE7D123C}"/>
                  </a:ext>
                </a:extLst>
              </p:cNvPr>
              <p:cNvGrpSpPr/>
              <p:nvPr/>
            </p:nvGrpSpPr>
            <p:grpSpPr>
              <a:xfrm>
                <a:off x="8445157" y="4890112"/>
                <a:ext cx="2743201" cy="1371600"/>
                <a:chOff x="8445157" y="4890112"/>
                <a:chExt cx="2743201" cy="1371600"/>
              </a:xfrm>
            </p:grpSpPr>
            <p:grpSp>
              <p:nvGrpSpPr>
                <p:cNvPr id="125" name="Group 124">
                  <a:extLst>
                    <a:ext uri="{FF2B5EF4-FFF2-40B4-BE49-F238E27FC236}">
                      <a16:creationId xmlns:a16="http://schemas.microsoft.com/office/drawing/2014/main" id="{E052559C-2218-ABD1-8A78-5E060C94648A}"/>
                    </a:ext>
                  </a:extLst>
                </p:cNvPr>
                <p:cNvGrpSpPr/>
                <p:nvPr/>
              </p:nvGrpSpPr>
              <p:grpSpPr>
                <a:xfrm>
                  <a:off x="9816758" y="4890112"/>
                  <a:ext cx="1371600" cy="1371600"/>
                  <a:chOff x="8359425" y="4914631"/>
                  <a:chExt cx="1371600" cy="1371600"/>
                </a:xfrm>
              </p:grpSpPr>
              <p:grpSp>
                <p:nvGrpSpPr>
                  <p:cNvPr id="139" name="Group 138">
                    <a:extLst>
                      <a:ext uri="{FF2B5EF4-FFF2-40B4-BE49-F238E27FC236}">
                        <a16:creationId xmlns:a16="http://schemas.microsoft.com/office/drawing/2014/main" id="{B38954D4-72B1-D3C3-CC8E-8CD3CC0A1D52}"/>
                      </a:ext>
                    </a:extLst>
                  </p:cNvPr>
                  <p:cNvGrpSpPr/>
                  <p:nvPr/>
                </p:nvGrpSpPr>
                <p:grpSpPr>
                  <a:xfrm>
                    <a:off x="8359425" y="4914631"/>
                    <a:ext cx="1371600" cy="457200"/>
                    <a:chOff x="8359425" y="4901184"/>
                    <a:chExt cx="1371600" cy="457200"/>
                  </a:xfrm>
                </p:grpSpPr>
                <p:sp>
                  <p:nvSpPr>
                    <p:cNvPr id="148" name="Rectangle 147">
                      <a:extLst>
                        <a:ext uri="{FF2B5EF4-FFF2-40B4-BE49-F238E27FC236}">
                          <a16:creationId xmlns:a16="http://schemas.microsoft.com/office/drawing/2014/main" id="{D6720B79-A3B1-1B1D-03D5-A425C40C92A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359425" y="4901184"/>
                      <a:ext cx="457200" cy="457200"/>
                    </a:xfrm>
                    <a:prstGeom prst="rect">
                      <a:avLst/>
                    </a:prstGeom>
                    <a:noFill/>
                    <a:ln w="317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1350"/>
                    </a:p>
                  </p:txBody>
                </p:sp>
                <p:sp>
                  <p:nvSpPr>
                    <p:cNvPr id="149" name="Rectangle 148">
                      <a:extLst>
                        <a:ext uri="{FF2B5EF4-FFF2-40B4-BE49-F238E27FC236}">
                          <a16:creationId xmlns:a16="http://schemas.microsoft.com/office/drawing/2014/main" id="{0C8FC6E9-9BE1-02B7-108D-9C2BFB0867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16625" y="4901184"/>
                      <a:ext cx="457200" cy="457200"/>
                    </a:xfrm>
                    <a:prstGeom prst="rect">
                      <a:avLst/>
                    </a:prstGeom>
                    <a:noFill/>
                    <a:ln w="317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1350"/>
                    </a:p>
                  </p:txBody>
                </p:sp>
                <p:sp>
                  <p:nvSpPr>
                    <p:cNvPr id="150" name="Rectangle 149">
                      <a:extLst>
                        <a:ext uri="{FF2B5EF4-FFF2-40B4-BE49-F238E27FC236}">
                          <a16:creationId xmlns:a16="http://schemas.microsoft.com/office/drawing/2014/main" id="{C9DE3BCE-DD8A-3C3F-309C-F1F61DC6299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273825" y="4901184"/>
                      <a:ext cx="457200" cy="457200"/>
                    </a:xfrm>
                    <a:prstGeom prst="rect">
                      <a:avLst/>
                    </a:prstGeom>
                    <a:noFill/>
                    <a:ln w="317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1350"/>
                    </a:p>
                  </p:txBody>
                </p:sp>
              </p:grpSp>
              <p:grpSp>
                <p:nvGrpSpPr>
                  <p:cNvPr id="140" name="Group 139">
                    <a:extLst>
                      <a:ext uri="{FF2B5EF4-FFF2-40B4-BE49-F238E27FC236}">
                        <a16:creationId xmlns:a16="http://schemas.microsoft.com/office/drawing/2014/main" id="{C7A84188-C3B1-4FEF-C997-F46F48830262}"/>
                      </a:ext>
                    </a:extLst>
                  </p:cNvPr>
                  <p:cNvGrpSpPr/>
                  <p:nvPr/>
                </p:nvGrpSpPr>
                <p:grpSpPr>
                  <a:xfrm>
                    <a:off x="8359425" y="5371831"/>
                    <a:ext cx="1371600" cy="457200"/>
                    <a:chOff x="8359425" y="4901184"/>
                    <a:chExt cx="1371600" cy="457200"/>
                  </a:xfrm>
                </p:grpSpPr>
                <p:sp>
                  <p:nvSpPr>
                    <p:cNvPr id="145" name="Rectangle 144">
                      <a:extLst>
                        <a:ext uri="{FF2B5EF4-FFF2-40B4-BE49-F238E27FC236}">
                          <a16:creationId xmlns:a16="http://schemas.microsoft.com/office/drawing/2014/main" id="{60A2AE43-593D-58E6-AA94-35C3B097313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359425" y="4901184"/>
                      <a:ext cx="457200" cy="457200"/>
                    </a:xfrm>
                    <a:prstGeom prst="rect">
                      <a:avLst/>
                    </a:prstGeom>
                    <a:noFill/>
                    <a:ln w="317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1350"/>
                    </a:p>
                  </p:txBody>
                </p:sp>
                <p:sp>
                  <p:nvSpPr>
                    <p:cNvPr id="146" name="Rectangle 145">
                      <a:extLst>
                        <a:ext uri="{FF2B5EF4-FFF2-40B4-BE49-F238E27FC236}">
                          <a16:creationId xmlns:a16="http://schemas.microsoft.com/office/drawing/2014/main" id="{FBAB7FD7-4DD6-D89C-BBD4-7F217A6F3F9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16625" y="4901184"/>
                      <a:ext cx="457200" cy="457200"/>
                    </a:xfrm>
                    <a:prstGeom prst="rect">
                      <a:avLst/>
                    </a:prstGeom>
                    <a:noFill/>
                    <a:ln w="317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1350"/>
                    </a:p>
                  </p:txBody>
                </p:sp>
                <p:sp>
                  <p:nvSpPr>
                    <p:cNvPr id="147" name="Rectangle 146">
                      <a:extLst>
                        <a:ext uri="{FF2B5EF4-FFF2-40B4-BE49-F238E27FC236}">
                          <a16:creationId xmlns:a16="http://schemas.microsoft.com/office/drawing/2014/main" id="{C0223848-5496-5680-E829-206F35B0E83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273825" y="4901184"/>
                      <a:ext cx="457200" cy="457200"/>
                    </a:xfrm>
                    <a:prstGeom prst="rect">
                      <a:avLst/>
                    </a:prstGeom>
                    <a:noFill/>
                    <a:ln w="317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1350"/>
                    </a:p>
                  </p:txBody>
                </p:sp>
              </p:grpSp>
              <p:grpSp>
                <p:nvGrpSpPr>
                  <p:cNvPr id="141" name="Group 140">
                    <a:extLst>
                      <a:ext uri="{FF2B5EF4-FFF2-40B4-BE49-F238E27FC236}">
                        <a16:creationId xmlns:a16="http://schemas.microsoft.com/office/drawing/2014/main" id="{3D1997E2-A44F-E4FF-3702-91AC9E00371C}"/>
                      </a:ext>
                    </a:extLst>
                  </p:cNvPr>
                  <p:cNvGrpSpPr/>
                  <p:nvPr/>
                </p:nvGrpSpPr>
                <p:grpSpPr>
                  <a:xfrm>
                    <a:off x="8359425" y="5829031"/>
                    <a:ext cx="1371600" cy="457200"/>
                    <a:chOff x="8359425" y="4901184"/>
                    <a:chExt cx="1371600" cy="457200"/>
                  </a:xfrm>
                </p:grpSpPr>
                <p:sp>
                  <p:nvSpPr>
                    <p:cNvPr id="142" name="Rectangle 141">
                      <a:extLst>
                        <a:ext uri="{FF2B5EF4-FFF2-40B4-BE49-F238E27FC236}">
                          <a16:creationId xmlns:a16="http://schemas.microsoft.com/office/drawing/2014/main" id="{152A12E5-1165-1230-A4DE-C7959475380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359425" y="4901184"/>
                      <a:ext cx="457200" cy="457200"/>
                    </a:xfrm>
                    <a:prstGeom prst="rect">
                      <a:avLst/>
                    </a:prstGeom>
                    <a:noFill/>
                    <a:ln w="317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1350"/>
                    </a:p>
                  </p:txBody>
                </p:sp>
                <p:sp>
                  <p:nvSpPr>
                    <p:cNvPr id="143" name="Rectangle 142">
                      <a:extLst>
                        <a:ext uri="{FF2B5EF4-FFF2-40B4-BE49-F238E27FC236}">
                          <a16:creationId xmlns:a16="http://schemas.microsoft.com/office/drawing/2014/main" id="{A10033B1-24A0-554B-421F-E06638053EE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16625" y="4901184"/>
                      <a:ext cx="457200" cy="457200"/>
                    </a:xfrm>
                    <a:prstGeom prst="rect">
                      <a:avLst/>
                    </a:prstGeom>
                    <a:noFill/>
                    <a:ln w="317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1350"/>
                    </a:p>
                  </p:txBody>
                </p:sp>
                <p:sp>
                  <p:nvSpPr>
                    <p:cNvPr id="144" name="Rectangle 143">
                      <a:extLst>
                        <a:ext uri="{FF2B5EF4-FFF2-40B4-BE49-F238E27FC236}">
                          <a16:creationId xmlns:a16="http://schemas.microsoft.com/office/drawing/2014/main" id="{666D094F-9F45-A668-ED16-CCF57168EBD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273825" y="4901184"/>
                      <a:ext cx="457200" cy="457200"/>
                    </a:xfrm>
                    <a:prstGeom prst="rect">
                      <a:avLst/>
                    </a:prstGeom>
                    <a:noFill/>
                    <a:ln w="317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1350"/>
                    </a:p>
                  </p:txBody>
                </p:sp>
              </p:grpSp>
            </p:grpSp>
            <p:grpSp>
              <p:nvGrpSpPr>
                <p:cNvPr id="126" name="Group 125">
                  <a:extLst>
                    <a:ext uri="{FF2B5EF4-FFF2-40B4-BE49-F238E27FC236}">
                      <a16:creationId xmlns:a16="http://schemas.microsoft.com/office/drawing/2014/main" id="{1320BA0E-E186-8E95-B705-04D317B7C983}"/>
                    </a:ext>
                  </a:extLst>
                </p:cNvPr>
                <p:cNvGrpSpPr/>
                <p:nvPr/>
              </p:nvGrpSpPr>
              <p:grpSpPr>
                <a:xfrm>
                  <a:off x="8445157" y="4890112"/>
                  <a:ext cx="1371600" cy="1371600"/>
                  <a:chOff x="8359425" y="4914631"/>
                  <a:chExt cx="1371600" cy="1371600"/>
                </a:xfrm>
              </p:grpSpPr>
              <p:grpSp>
                <p:nvGrpSpPr>
                  <p:cNvPr id="127" name="Group 126">
                    <a:extLst>
                      <a:ext uri="{FF2B5EF4-FFF2-40B4-BE49-F238E27FC236}">
                        <a16:creationId xmlns:a16="http://schemas.microsoft.com/office/drawing/2014/main" id="{021AAACB-396D-AD9D-B761-615A8083188B}"/>
                      </a:ext>
                    </a:extLst>
                  </p:cNvPr>
                  <p:cNvGrpSpPr/>
                  <p:nvPr/>
                </p:nvGrpSpPr>
                <p:grpSpPr>
                  <a:xfrm>
                    <a:off x="8359425" y="4914631"/>
                    <a:ext cx="1371600" cy="457200"/>
                    <a:chOff x="8359425" y="4901184"/>
                    <a:chExt cx="1371600" cy="457200"/>
                  </a:xfrm>
                </p:grpSpPr>
                <p:sp>
                  <p:nvSpPr>
                    <p:cNvPr id="136" name="Rectangle 135">
                      <a:extLst>
                        <a:ext uri="{FF2B5EF4-FFF2-40B4-BE49-F238E27FC236}">
                          <a16:creationId xmlns:a16="http://schemas.microsoft.com/office/drawing/2014/main" id="{6673E700-551B-7647-D629-352BF9E2954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359425" y="4901184"/>
                      <a:ext cx="457200" cy="457200"/>
                    </a:xfrm>
                    <a:prstGeom prst="rect">
                      <a:avLst/>
                    </a:prstGeom>
                    <a:noFill/>
                    <a:ln w="317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1350"/>
                    </a:p>
                  </p:txBody>
                </p:sp>
                <p:sp>
                  <p:nvSpPr>
                    <p:cNvPr id="137" name="Rectangle 136">
                      <a:extLst>
                        <a:ext uri="{FF2B5EF4-FFF2-40B4-BE49-F238E27FC236}">
                          <a16:creationId xmlns:a16="http://schemas.microsoft.com/office/drawing/2014/main" id="{FCB65C95-3322-13BB-6854-807D479C3B3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16625" y="4901184"/>
                      <a:ext cx="457200" cy="457200"/>
                    </a:xfrm>
                    <a:prstGeom prst="rect">
                      <a:avLst/>
                    </a:prstGeom>
                    <a:noFill/>
                    <a:ln w="317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1350"/>
                    </a:p>
                  </p:txBody>
                </p:sp>
                <p:sp>
                  <p:nvSpPr>
                    <p:cNvPr id="138" name="Rectangle 137">
                      <a:extLst>
                        <a:ext uri="{FF2B5EF4-FFF2-40B4-BE49-F238E27FC236}">
                          <a16:creationId xmlns:a16="http://schemas.microsoft.com/office/drawing/2014/main" id="{7759725D-2D57-0FD3-5C33-2B61724A6E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273825" y="4901184"/>
                      <a:ext cx="457200" cy="457200"/>
                    </a:xfrm>
                    <a:prstGeom prst="rect">
                      <a:avLst/>
                    </a:prstGeom>
                    <a:noFill/>
                    <a:ln w="317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1350"/>
                    </a:p>
                  </p:txBody>
                </p:sp>
              </p:grpSp>
              <p:grpSp>
                <p:nvGrpSpPr>
                  <p:cNvPr id="128" name="Group 127">
                    <a:extLst>
                      <a:ext uri="{FF2B5EF4-FFF2-40B4-BE49-F238E27FC236}">
                        <a16:creationId xmlns:a16="http://schemas.microsoft.com/office/drawing/2014/main" id="{941066AA-5A56-944B-8D62-FC9CB32BA6AD}"/>
                      </a:ext>
                    </a:extLst>
                  </p:cNvPr>
                  <p:cNvGrpSpPr/>
                  <p:nvPr/>
                </p:nvGrpSpPr>
                <p:grpSpPr>
                  <a:xfrm>
                    <a:off x="8359425" y="5371831"/>
                    <a:ext cx="1371600" cy="457200"/>
                    <a:chOff x="8359425" y="4901184"/>
                    <a:chExt cx="1371600" cy="457200"/>
                  </a:xfrm>
                </p:grpSpPr>
                <p:sp>
                  <p:nvSpPr>
                    <p:cNvPr id="133" name="Rectangle 132">
                      <a:extLst>
                        <a:ext uri="{FF2B5EF4-FFF2-40B4-BE49-F238E27FC236}">
                          <a16:creationId xmlns:a16="http://schemas.microsoft.com/office/drawing/2014/main" id="{9BD30A64-6A81-05D2-4573-F2FA3BDD2D3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359425" y="4901184"/>
                      <a:ext cx="457200" cy="457200"/>
                    </a:xfrm>
                    <a:prstGeom prst="rect">
                      <a:avLst/>
                    </a:prstGeom>
                    <a:noFill/>
                    <a:ln w="317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1350"/>
                    </a:p>
                  </p:txBody>
                </p:sp>
                <p:sp>
                  <p:nvSpPr>
                    <p:cNvPr id="134" name="Rectangle 133">
                      <a:extLst>
                        <a:ext uri="{FF2B5EF4-FFF2-40B4-BE49-F238E27FC236}">
                          <a16:creationId xmlns:a16="http://schemas.microsoft.com/office/drawing/2014/main" id="{157B4C40-0B97-57FC-19E8-3FDB130F84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16625" y="4901184"/>
                      <a:ext cx="457200" cy="457200"/>
                    </a:xfrm>
                    <a:prstGeom prst="rect">
                      <a:avLst/>
                    </a:prstGeom>
                    <a:noFill/>
                    <a:ln w="317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1350"/>
                    </a:p>
                  </p:txBody>
                </p:sp>
                <p:sp>
                  <p:nvSpPr>
                    <p:cNvPr id="135" name="Rectangle 134">
                      <a:extLst>
                        <a:ext uri="{FF2B5EF4-FFF2-40B4-BE49-F238E27FC236}">
                          <a16:creationId xmlns:a16="http://schemas.microsoft.com/office/drawing/2014/main" id="{75D12044-17D2-566B-BFFE-C57B022E99C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273825" y="4901184"/>
                      <a:ext cx="457200" cy="457200"/>
                    </a:xfrm>
                    <a:prstGeom prst="rect">
                      <a:avLst/>
                    </a:prstGeom>
                    <a:noFill/>
                    <a:ln w="317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1350"/>
                    </a:p>
                  </p:txBody>
                </p:sp>
              </p:grpSp>
              <p:grpSp>
                <p:nvGrpSpPr>
                  <p:cNvPr id="129" name="Group 128">
                    <a:extLst>
                      <a:ext uri="{FF2B5EF4-FFF2-40B4-BE49-F238E27FC236}">
                        <a16:creationId xmlns:a16="http://schemas.microsoft.com/office/drawing/2014/main" id="{507DFB0B-1DEE-B2CE-7D4D-F768943EB98D}"/>
                      </a:ext>
                    </a:extLst>
                  </p:cNvPr>
                  <p:cNvGrpSpPr/>
                  <p:nvPr/>
                </p:nvGrpSpPr>
                <p:grpSpPr>
                  <a:xfrm>
                    <a:off x="8359425" y="5829031"/>
                    <a:ext cx="1371600" cy="457200"/>
                    <a:chOff x="8359425" y="4901184"/>
                    <a:chExt cx="1371600" cy="457200"/>
                  </a:xfrm>
                </p:grpSpPr>
                <p:sp>
                  <p:nvSpPr>
                    <p:cNvPr id="130" name="Rectangle 129">
                      <a:extLst>
                        <a:ext uri="{FF2B5EF4-FFF2-40B4-BE49-F238E27FC236}">
                          <a16:creationId xmlns:a16="http://schemas.microsoft.com/office/drawing/2014/main" id="{FC39E719-B825-5F60-B875-ED38606AD86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359425" y="4901184"/>
                      <a:ext cx="457200" cy="457200"/>
                    </a:xfrm>
                    <a:prstGeom prst="rect">
                      <a:avLst/>
                    </a:prstGeom>
                    <a:noFill/>
                    <a:ln w="317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1350"/>
                    </a:p>
                  </p:txBody>
                </p:sp>
                <p:sp>
                  <p:nvSpPr>
                    <p:cNvPr id="131" name="Rectangle 130">
                      <a:extLst>
                        <a:ext uri="{FF2B5EF4-FFF2-40B4-BE49-F238E27FC236}">
                          <a16:creationId xmlns:a16="http://schemas.microsoft.com/office/drawing/2014/main" id="{0AEC9741-5059-F371-9D7E-E3D2F233868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16625" y="4901184"/>
                      <a:ext cx="457200" cy="457200"/>
                    </a:xfrm>
                    <a:prstGeom prst="rect">
                      <a:avLst/>
                    </a:prstGeom>
                    <a:noFill/>
                    <a:ln w="317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1350"/>
                    </a:p>
                  </p:txBody>
                </p:sp>
                <p:sp>
                  <p:nvSpPr>
                    <p:cNvPr id="132" name="Rectangle 131">
                      <a:extLst>
                        <a:ext uri="{FF2B5EF4-FFF2-40B4-BE49-F238E27FC236}">
                          <a16:creationId xmlns:a16="http://schemas.microsoft.com/office/drawing/2014/main" id="{371F0421-0E1D-53DE-2D15-9C29C91ED01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273825" y="4901184"/>
                      <a:ext cx="457200" cy="457200"/>
                    </a:xfrm>
                    <a:prstGeom prst="rect">
                      <a:avLst/>
                    </a:prstGeom>
                    <a:noFill/>
                    <a:ln w="317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1350"/>
                    </a:p>
                  </p:txBody>
                </p:sp>
              </p:grpSp>
            </p:grpSp>
          </p:grpSp>
          <p:sp>
            <p:nvSpPr>
              <p:cNvPr id="97" name="Down Arrow 96">
                <a:extLst>
                  <a:ext uri="{FF2B5EF4-FFF2-40B4-BE49-F238E27FC236}">
                    <a16:creationId xmlns:a16="http://schemas.microsoft.com/office/drawing/2014/main" id="{EF0B7F35-E696-AA88-8290-C4BF08A340CA}"/>
                  </a:ext>
                </a:extLst>
              </p:cNvPr>
              <p:cNvSpPr/>
              <p:nvPr/>
            </p:nvSpPr>
            <p:spPr>
              <a:xfrm>
                <a:off x="9298727" y="5194677"/>
                <a:ext cx="121659" cy="348234"/>
              </a:xfrm>
              <a:prstGeom prst="down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/>
              </a:p>
            </p:txBody>
          </p:sp>
          <p:sp>
            <p:nvSpPr>
              <p:cNvPr id="98" name="Down Arrow 97">
                <a:extLst>
                  <a:ext uri="{FF2B5EF4-FFF2-40B4-BE49-F238E27FC236}">
                    <a16:creationId xmlns:a16="http://schemas.microsoft.com/office/drawing/2014/main" id="{8235C1CC-678F-A3BD-58D2-1CAB3125AACC}"/>
                  </a:ext>
                </a:extLst>
              </p:cNvPr>
              <p:cNvSpPr/>
              <p:nvPr/>
            </p:nvSpPr>
            <p:spPr>
              <a:xfrm>
                <a:off x="8393997" y="6078844"/>
                <a:ext cx="121659" cy="348234"/>
              </a:xfrm>
              <a:prstGeom prst="down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/>
              </a:p>
            </p:txBody>
          </p:sp>
          <p:sp>
            <p:nvSpPr>
              <p:cNvPr id="99" name="Down Arrow 98">
                <a:extLst>
                  <a:ext uri="{FF2B5EF4-FFF2-40B4-BE49-F238E27FC236}">
                    <a16:creationId xmlns:a16="http://schemas.microsoft.com/office/drawing/2014/main" id="{20A54080-FCB6-E99F-0871-8A4BED35FB87}"/>
                  </a:ext>
                </a:extLst>
              </p:cNvPr>
              <p:cNvSpPr/>
              <p:nvPr/>
            </p:nvSpPr>
            <p:spPr>
              <a:xfrm>
                <a:off x="10670328" y="5618307"/>
                <a:ext cx="121659" cy="348234"/>
              </a:xfrm>
              <a:prstGeom prst="down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/>
              </a:p>
            </p:txBody>
          </p:sp>
          <p:sp>
            <p:nvSpPr>
              <p:cNvPr id="100" name="Down Arrow 99">
                <a:extLst>
                  <a:ext uri="{FF2B5EF4-FFF2-40B4-BE49-F238E27FC236}">
                    <a16:creationId xmlns:a16="http://schemas.microsoft.com/office/drawing/2014/main" id="{E44A9904-037B-F918-83FF-C8D60843E59A}"/>
                  </a:ext>
                </a:extLst>
              </p:cNvPr>
              <p:cNvSpPr/>
              <p:nvPr/>
            </p:nvSpPr>
            <p:spPr>
              <a:xfrm>
                <a:off x="10213031" y="5207860"/>
                <a:ext cx="121659" cy="348234"/>
              </a:xfrm>
              <a:prstGeom prst="down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/>
              </a:p>
            </p:txBody>
          </p:sp>
          <p:sp>
            <p:nvSpPr>
              <p:cNvPr id="101" name="Down Arrow 100">
                <a:extLst>
                  <a:ext uri="{FF2B5EF4-FFF2-40B4-BE49-F238E27FC236}">
                    <a16:creationId xmlns:a16="http://schemas.microsoft.com/office/drawing/2014/main" id="{EBC5149F-ECDA-0F8F-5FD0-C4E908FC9FCD}"/>
                  </a:ext>
                </a:extLst>
              </p:cNvPr>
              <p:cNvSpPr/>
              <p:nvPr/>
            </p:nvSpPr>
            <p:spPr>
              <a:xfrm>
                <a:off x="8841526" y="4760998"/>
                <a:ext cx="121659" cy="348234"/>
              </a:xfrm>
              <a:prstGeom prst="down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/>
              </a:p>
            </p:txBody>
          </p:sp>
          <p:sp>
            <p:nvSpPr>
              <p:cNvPr id="102" name="Down Arrow 101">
                <a:extLst>
                  <a:ext uri="{FF2B5EF4-FFF2-40B4-BE49-F238E27FC236}">
                    <a16:creationId xmlns:a16="http://schemas.microsoft.com/office/drawing/2014/main" id="{96959EF5-2341-E1DC-7880-7C4F8ED5C4F6}"/>
                  </a:ext>
                </a:extLst>
              </p:cNvPr>
              <p:cNvSpPr/>
              <p:nvPr/>
            </p:nvSpPr>
            <p:spPr>
              <a:xfrm>
                <a:off x="9755927" y="5651877"/>
                <a:ext cx="121659" cy="348234"/>
              </a:xfrm>
              <a:prstGeom prst="down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/>
              </a:p>
            </p:txBody>
          </p:sp>
          <p:sp>
            <p:nvSpPr>
              <p:cNvPr id="104" name="Down Arrow 103">
                <a:extLst>
                  <a:ext uri="{FF2B5EF4-FFF2-40B4-BE49-F238E27FC236}">
                    <a16:creationId xmlns:a16="http://schemas.microsoft.com/office/drawing/2014/main" id="{0707A253-1D7B-1DBA-6B2D-17C35F549257}"/>
                  </a:ext>
                </a:extLst>
              </p:cNvPr>
              <p:cNvSpPr/>
              <p:nvPr/>
            </p:nvSpPr>
            <p:spPr>
              <a:xfrm rot="10800000">
                <a:off x="10677386" y="6090263"/>
                <a:ext cx="121659" cy="348234"/>
              </a:xfrm>
              <a:prstGeom prst="downArrow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/>
              </a:p>
            </p:txBody>
          </p:sp>
          <p:sp>
            <p:nvSpPr>
              <p:cNvPr id="105" name="Down Arrow 104">
                <a:extLst>
                  <a:ext uri="{FF2B5EF4-FFF2-40B4-BE49-F238E27FC236}">
                    <a16:creationId xmlns:a16="http://schemas.microsoft.com/office/drawing/2014/main" id="{7913D088-D4BF-0825-B9CC-6B55DCE55850}"/>
                  </a:ext>
                </a:extLst>
              </p:cNvPr>
              <p:cNvSpPr/>
              <p:nvPr/>
            </p:nvSpPr>
            <p:spPr>
              <a:xfrm rot="10800000">
                <a:off x="8393999" y="5610577"/>
                <a:ext cx="121659" cy="348234"/>
              </a:xfrm>
              <a:prstGeom prst="downArrow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/>
              </a:p>
            </p:txBody>
          </p:sp>
          <p:sp>
            <p:nvSpPr>
              <p:cNvPr id="106" name="Down Arrow 105">
                <a:extLst>
                  <a:ext uri="{FF2B5EF4-FFF2-40B4-BE49-F238E27FC236}">
                    <a16:creationId xmlns:a16="http://schemas.microsoft.com/office/drawing/2014/main" id="{E3D42571-D07D-9B6B-ED77-BBE4154CB3CE}"/>
                  </a:ext>
                </a:extLst>
              </p:cNvPr>
              <p:cNvSpPr/>
              <p:nvPr/>
            </p:nvSpPr>
            <p:spPr>
              <a:xfrm rot="10800000">
                <a:off x="8838008" y="6078843"/>
                <a:ext cx="121659" cy="348234"/>
              </a:xfrm>
              <a:prstGeom prst="downArrow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/>
              </a:p>
            </p:txBody>
          </p:sp>
          <p:sp>
            <p:nvSpPr>
              <p:cNvPr id="107" name="Down Arrow 106">
                <a:extLst>
                  <a:ext uri="{FF2B5EF4-FFF2-40B4-BE49-F238E27FC236}">
                    <a16:creationId xmlns:a16="http://schemas.microsoft.com/office/drawing/2014/main" id="{FDE9BB0C-D297-6EDC-0AFC-946B840CB404}"/>
                  </a:ext>
                </a:extLst>
              </p:cNvPr>
              <p:cNvSpPr/>
              <p:nvPr/>
            </p:nvSpPr>
            <p:spPr>
              <a:xfrm rot="10800000">
                <a:off x="8841944" y="5173195"/>
                <a:ext cx="121659" cy="348234"/>
              </a:xfrm>
              <a:prstGeom prst="downArrow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/>
              </a:p>
            </p:txBody>
          </p:sp>
          <p:sp>
            <p:nvSpPr>
              <p:cNvPr id="108" name="Down Arrow 107">
                <a:extLst>
                  <a:ext uri="{FF2B5EF4-FFF2-40B4-BE49-F238E27FC236}">
                    <a16:creationId xmlns:a16="http://schemas.microsoft.com/office/drawing/2014/main" id="{F9B0133A-40E5-4A51-2A45-A95F78B1BA02}"/>
                  </a:ext>
                </a:extLst>
              </p:cNvPr>
              <p:cNvSpPr/>
              <p:nvPr/>
            </p:nvSpPr>
            <p:spPr>
              <a:xfrm rot="10800000">
                <a:off x="9299101" y="5651877"/>
                <a:ext cx="121659" cy="348234"/>
              </a:xfrm>
              <a:prstGeom prst="downArrow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/>
              </a:p>
            </p:txBody>
          </p:sp>
          <p:sp>
            <p:nvSpPr>
              <p:cNvPr id="109" name="Down Arrow 108">
                <a:extLst>
                  <a:ext uri="{FF2B5EF4-FFF2-40B4-BE49-F238E27FC236}">
                    <a16:creationId xmlns:a16="http://schemas.microsoft.com/office/drawing/2014/main" id="{2EE4FF5A-0F9C-77FE-43BD-DAE9D32F1180}"/>
                  </a:ext>
                </a:extLst>
              </p:cNvPr>
              <p:cNvSpPr/>
              <p:nvPr/>
            </p:nvSpPr>
            <p:spPr>
              <a:xfrm rot="10800000">
                <a:off x="9755927" y="6127776"/>
                <a:ext cx="121659" cy="348234"/>
              </a:xfrm>
              <a:prstGeom prst="downArrow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/>
              </a:p>
            </p:txBody>
          </p:sp>
          <p:sp>
            <p:nvSpPr>
              <p:cNvPr id="110" name="Down Arrow 109">
                <a:extLst>
                  <a:ext uri="{FF2B5EF4-FFF2-40B4-BE49-F238E27FC236}">
                    <a16:creationId xmlns:a16="http://schemas.microsoft.com/office/drawing/2014/main" id="{63B59821-1E29-0E54-0B52-EF0A95979C40}"/>
                  </a:ext>
                </a:extLst>
              </p:cNvPr>
              <p:cNvSpPr/>
              <p:nvPr/>
            </p:nvSpPr>
            <p:spPr>
              <a:xfrm>
                <a:off x="9302247" y="6109077"/>
                <a:ext cx="121659" cy="348234"/>
              </a:xfrm>
              <a:prstGeom prst="down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/>
              </a:p>
            </p:txBody>
          </p:sp>
          <p:sp>
            <p:nvSpPr>
              <p:cNvPr id="111" name="Down Arrow 110">
                <a:extLst>
                  <a:ext uri="{FF2B5EF4-FFF2-40B4-BE49-F238E27FC236}">
                    <a16:creationId xmlns:a16="http://schemas.microsoft.com/office/drawing/2014/main" id="{683353BA-3583-96ED-23C5-391624A7C9F7}"/>
                  </a:ext>
                </a:extLst>
              </p:cNvPr>
              <p:cNvSpPr/>
              <p:nvPr/>
            </p:nvSpPr>
            <p:spPr>
              <a:xfrm rot="10800000">
                <a:off x="9756684" y="5173196"/>
                <a:ext cx="121659" cy="348234"/>
              </a:xfrm>
              <a:prstGeom prst="downArrow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/>
              </a:p>
            </p:txBody>
          </p:sp>
          <p:sp>
            <p:nvSpPr>
              <p:cNvPr id="112" name="Down Arrow 111">
                <a:extLst>
                  <a:ext uri="{FF2B5EF4-FFF2-40B4-BE49-F238E27FC236}">
                    <a16:creationId xmlns:a16="http://schemas.microsoft.com/office/drawing/2014/main" id="{36D7D19C-0C12-B5CA-934C-A313FC1A63F0}"/>
                  </a:ext>
                </a:extLst>
              </p:cNvPr>
              <p:cNvSpPr/>
              <p:nvPr/>
            </p:nvSpPr>
            <p:spPr>
              <a:xfrm>
                <a:off x="9769531" y="4707216"/>
                <a:ext cx="121659" cy="348234"/>
              </a:xfrm>
              <a:prstGeom prst="down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/>
              </a:p>
            </p:txBody>
          </p:sp>
          <p:sp>
            <p:nvSpPr>
              <p:cNvPr id="113" name="Down Arrow 112">
                <a:extLst>
                  <a:ext uri="{FF2B5EF4-FFF2-40B4-BE49-F238E27FC236}">
                    <a16:creationId xmlns:a16="http://schemas.microsoft.com/office/drawing/2014/main" id="{2D396F07-A74B-1E77-FC83-3842BC5A80C9}"/>
                  </a:ext>
                </a:extLst>
              </p:cNvPr>
              <p:cNvSpPr/>
              <p:nvPr/>
            </p:nvSpPr>
            <p:spPr>
              <a:xfrm rot="10800000">
                <a:off x="9285125" y="4710250"/>
                <a:ext cx="121659" cy="348234"/>
              </a:xfrm>
              <a:prstGeom prst="downArrow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/>
              </a:p>
            </p:txBody>
          </p:sp>
          <p:sp>
            <p:nvSpPr>
              <p:cNvPr id="114" name="Down Arrow 113">
                <a:extLst>
                  <a:ext uri="{FF2B5EF4-FFF2-40B4-BE49-F238E27FC236}">
                    <a16:creationId xmlns:a16="http://schemas.microsoft.com/office/drawing/2014/main" id="{62063845-FDAA-F808-CD16-C2DCB8C3759A}"/>
                  </a:ext>
                </a:extLst>
              </p:cNvPr>
              <p:cNvSpPr/>
              <p:nvPr/>
            </p:nvSpPr>
            <p:spPr>
              <a:xfrm>
                <a:off x="8847572" y="5621644"/>
                <a:ext cx="121659" cy="348234"/>
              </a:xfrm>
              <a:prstGeom prst="down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/>
              </a:p>
            </p:txBody>
          </p:sp>
          <p:sp>
            <p:nvSpPr>
              <p:cNvPr id="115" name="Down Arrow 114">
                <a:extLst>
                  <a:ext uri="{FF2B5EF4-FFF2-40B4-BE49-F238E27FC236}">
                    <a16:creationId xmlns:a16="http://schemas.microsoft.com/office/drawing/2014/main" id="{33BC8CBA-B2DB-CACC-3CDB-9901333AD331}"/>
                  </a:ext>
                </a:extLst>
              </p:cNvPr>
              <p:cNvSpPr/>
              <p:nvPr/>
            </p:nvSpPr>
            <p:spPr>
              <a:xfrm>
                <a:off x="8393998" y="5193012"/>
                <a:ext cx="121659" cy="348234"/>
              </a:xfrm>
              <a:prstGeom prst="down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/>
              </a:p>
            </p:txBody>
          </p:sp>
          <p:sp>
            <p:nvSpPr>
              <p:cNvPr id="116" name="Down Arrow 115">
                <a:extLst>
                  <a:ext uri="{FF2B5EF4-FFF2-40B4-BE49-F238E27FC236}">
                    <a16:creationId xmlns:a16="http://schemas.microsoft.com/office/drawing/2014/main" id="{1A867304-2B3C-8117-0E67-4C4DB49E1283}"/>
                  </a:ext>
                </a:extLst>
              </p:cNvPr>
              <p:cNvSpPr/>
              <p:nvPr/>
            </p:nvSpPr>
            <p:spPr>
              <a:xfrm rot="10800000">
                <a:off x="8399096" y="4760998"/>
                <a:ext cx="121659" cy="348234"/>
              </a:xfrm>
              <a:prstGeom prst="downArrow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/>
              </a:p>
            </p:txBody>
          </p:sp>
          <p:sp>
            <p:nvSpPr>
              <p:cNvPr id="117" name="Down Arrow 116">
                <a:extLst>
                  <a:ext uri="{FF2B5EF4-FFF2-40B4-BE49-F238E27FC236}">
                    <a16:creationId xmlns:a16="http://schemas.microsoft.com/office/drawing/2014/main" id="{27FAE434-FB11-3642-3DE1-B37017A6837E}"/>
                  </a:ext>
                </a:extLst>
              </p:cNvPr>
              <p:cNvSpPr/>
              <p:nvPr/>
            </p:nvSpPr>
            <p:spPr>
              <a:xfrm rot="10800000">
                <a:off x="10212372" y="5658494"/>
                <a:ext cx="121659" cy="348234"/>
              </a:xfrm>
              <a:prstGeom prst="downArrow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/>
              </a:p>
            </p:txBody>
          </p:sp>
          <p:sp>
            <p:nvSpPr>
              <p:cNvPr id="118" name="Down Arrow 117">
                <a:extLst>
                  <a:ext uri="{FF2B5EF4-FFF2-40B4-BE49-F238E27FC236}">
                    <a16:creationId xmlns:a16="http://schemas.microsoft.com/office/drawing/2014/main" id="{4F3A73C7-4404-3B42-3C96-E6806BBECD9A}"/>
                  </a:ext>
                </a:extLst>
              </p:cNvPr>
              <p:cNvSpPr/>
              <p:nvPr/>
            </p:nvSpPr>
            <p:spPr>
              <a:xfrm rot="10800000">
                <a:off x="10671424" y="5186267"/>
                <a:ext cx="121659" cy="348234"/>
              </a:xfrm>
              <a:prstGeom prst="downArrow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/>
              </a:p>
            </p:txBody>
          </p:sp>
          <p:sp>
            <p:nvSpPr>
              <p:cNvPr id="119" name="Down Arrow 118">
                <a:extLst>
                  <a:ext uri="{FF2B5EF4-FFF2-40B4-BE49-F238E27FC236}">
                    <a16:creationId xmlns:a16="http://schemas.microsoft.com/office/drawing/2014/main" id="{E14533B4-AE63-9075-8126-06E765695F8C}"/>
                  </a:ext>
                </a:extLst>
              </p:cNvPr>
              <p:cNvSpPr/>
              <p:nvPr/>
            </p:nvSpPr>
            <p:spPr>
              <a:xfrm>
                <a:off x="10216647" y="6137246"/>
                <a:ext cx="121659" cy="348234"/>
              </a:xfrm>
              <a:prstGeom prst="down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/>
              </a:p>
            </p:txBody>
          </p:sp>
          <p:sp>
            <p:nvSpPr>
              <p:cNvPr id="120" name="Down Arrow 119">
                <a:extLst>
                  <a:ext uri="{FF2B5EF4-FFF2-40B4-BE49-F238E27FC236}">
                    <a16:creationId xmlns:a16="http://schemas.microsoft.com/office/drawing/2014/main" id="{B8CD02DF-FD2A-96D3-D500-0523F35F1AA8}"/>
                  </a:ext>
                </a:extLst>
              </p:cNvPr>
              <p:cNvSpPr/>
              <p:nvPr/>
            </p:nvSpPr>
            <p:spPr>
              <a:xfrm rot="10800000">
                <a:off x="11127527" y="5633431"/>
                <a:ext cx="121659" cy="348234"/>
              </a:xfrm>
              <a:prstGeom prst="downArrow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/>
              </a:p>
            </p:txBody>
          </p:sp>
          <p:sp>
            <p:nvSpPr>
              <p:cNvPr id="121" name="Down Arrow 120">
                <a:extLst>
                  <a:ext uri="{FF2B5EF4-FFF2-40B4-BE49-F238E27FC236}">
                    <a16:creationId xmlns:a16="http://schemas.microsoft.com/office/drawing/2014/main" id="{691FC3CA-B39B-7C41-0AC8-A16767491D4B}"/>
                  </a:ext>
                </a:extLst>
              </p:cNvPr>
              <p:cNvSpPr/>
              <p:nvPr/>
            </p:nvSpPr>
            <p:spPr>
              <a:xfrm>
                <a:off x="11127527" y="6100907"/>
                <a:ext cx="121659" cy="348234"/>
              </a:xfrm>
              <a:prstGeom prst="down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/>
              </a:p>
            </p:txBody>
          </p:sp>
          <p:sp>
            <p:nvSpPr>
              <p:cNvPr id="122" name="Down Arrow 121">
                <a:extLst>
                  <a:ext uri="{FF2B5EF4-FFF2-40B4-BE49-F238E27FC236}">
                    <a16:creationId xmlns:a16="http://schemas.microsoft.com/office/drawing/2014/main" id="{19F47791-6045-E8F8-7B91-E600820020A4}"/>
                  </a:ext>
                </a:extLst>
              </p:cNvPr>
              <p:cNvSpPr/>
              <p:nvPr/>
            </p:nvSpPr>
            <p:spPr>
              <a:xfrm>
                <a:off x="11124307" y="5193012"/>
                <a:ext cx="121659" cy="348234"/>
              </a:xfrm>
              <a:prstGeom prst="down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/>
              </a:p>
            </p:txBody>
          </p:sp>
          <p:sp>
            <p:nvSpPr>
              <p:cNvPr id="123" name="Down Arrow 122">
                <a:extLst>
                  <a:ext uri="{FF2B5EF4-FFF2-40B4-BE49-F238E27FC236}">
                    <a16:creationId xmlns:a16="http://schemas.microsoft.com/office/drawing/2014/main" id="{5223C6BB-5358-E539-55FD-59B4D307C12A}"/>
                  </a:ext>
                </a:extLst>
              </p:cNvPr>
              <p:cNvSpPr/>
              <p:nvPr/>
            </p:nvSpPr>
            <p:spPr>
              <a:xfrm>
                <a:off x="10683931" y="4755235"/>
                <a:ext cx="121659" cy="348234"/>
              </a:xfrm>
              <a:prstGeom prst="down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/>
              </a:p>
            </p:txBody>
          </p:sp>
          <p:sp>
            <p:nvSpPr>
              <p:cNvPr id="124" name="Down Arrow 123">
                <a:extLst>
                  <a:ext uri="{FF2B5EF4-FFF2-40B4-BE49-F238E27FC236}">
                    <a16:creationId xmlns:a16="http://schemas.microsoft.com/office/drawing/2014/main" id="{D9F955CB-EE0D-5115-CCB1-D91F7DA92B56}"/>
                  </a:ext>
                </a:extLst>
              </p:cNvPr>
              <p:cNvSpPr/>
              <p:nvPr/>
            </p:nvSpPr>
            <p:spPr>
              <a:xfrm rot="10800000">
                <a:off x="10212372" y="4713326"/>
                <a:ext cx="121659" cy="348234"/>
              </a:xfrm>
              <a:prstGeom prst="downArrow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/>
              </a:p>
            </p:txBody>
          </p:sp>
          <p:sp>
            <p:nvSpPr>
              <p:cNvPr id="151" name="Down Arrow 150">
                <a:extLst>
                  <a:ext uri="{FF2B5EF4-FFF2-40B4-BE49-F238E27FC236}">
                    <a16:creationId xmlns:a16="http://schemas.microsoft.com/office/drawing/2014/main" id="{6033BC24-D24C-5D1C-C07E-E193CE6915E7}"/>
                  </a:ext>
                </a:extLst>
              </p:cNvPr>
              <p:cNvSpPr/>
              <p:nvPr/>
            </p:nvSpPr>
            <p:spPr>
              <a:xfrm rot="10800000">
                <a:off x="11124306" y="4755235"/>
                <a:ext cx="121659" cy="348234"/>
              </a:xfrm>
              <a:prstGeom prst="downArrow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 dirty="0"/>
              </a:p>
            </p:txBody>
          </p:sp>
        </p:grpSp>
        <p:sp>
          <p:nvSpPr>
            <p:cNvPr id="156" name="Left Brace 155">
              <a:extLst>
                <a:ext uri="{FF2B5EF4-FFF2-40B4-BE49-F238E27FC236}">
                  <a16:creationId xmlns:a16="http://schemas.microsoft.com/office/drawing/2014/main" id="{CB4B361D-EF9C-D816-B35E-0F23A8948B78}"/>
                </a:ext>
              </a:extLst>
            </p:cNvPr>
            <p:cNvSpPr/>
            <p:nvPr/>
          </p:nvSpPr>
          <p:spPr>
            <a:xfrm>
              <a:off x="2393795" y="3869605"/>
              <a:ext cx="453483" cy="1803594"/>
            </a:xfrm>
            <a:prstGeom prst="lef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157" name="TextBox 156">
              <a:extLst>
                <a:ext uri="{FF2B5EF4-FFF2-40B4-BE49-F238E27FC236}">
                  <a16:creationId xmlns:a16="http://schemas.microsoft.com/office/drawing/2014/main" id="{E208304B-67C7-D473-BD7D-D64EF748D9CC}"/>
                </a:ext>
              </a:extLst>
            </p:cNvPr>
            <p:cNvSpPr txBox="1"/>
            <p:nvPr/>
          </p:nvSpPr>
          <p:spPr>
            <a:xfrm>
              <a:off x="3779378" y="5477119"/>
              <a:ext cx="4272964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050" dirty="0"/>
                <a:t>: All spins pointing in one direction (ferromagnet)</a:t>
              </a: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58" name="TextBox 157">
                  <a:extLst>
                    <a:ext uri="{FF2B5EF4-FFF2-40B4-BE49-F238E27FC236}">
                      <a16:creationId xmlns:a16="http://schemas.microsoft.com/office/drawing/2014/main" id="{2E886C5F-A193-E45C-E8D2-B0797849FEC3}"/>
                    </a:ext>
                  </a:extLst>
                </p:cNvPr>
                <p:cNvSpPr txBox="1"/>
                <p:nvPr/>
              </p:nvSpPr>
              <p:spPr>
                <a:xfrm>
                  <a:off x="2946108" y="5439542"/>
                  <a:ext cx="829971" cy="40010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GB" sz="1350" i="1" dirty="0">
                            <a:latin typeface="Cambria Math" panose="02040503050406030204" pitchFamily="18" charset="0"/>
                          </a:rPr>
                          <m:t>𝐽</m:t>
                        </m:r>
                        <m:r>
                          <a:rPr lang="en-US" sz="1350" i="1" dirty="0">
                            <a:latin typeface="Cambria Math" panose="02040503050406030204" pitchFamily="18" charset="0"/>
                          </a:rPr>
                          <m:t>&lt;</m:t>
                        </m:r>
                        <m:r>
                          <a:rPr lang="en-GB" sz="1350" i="1" dirty="0">
                            <a:latin typeface="Cambria Math" panose="02040503050406030204" pitchFamily="18" charset="0"/>
                          </a:rPr>
                          <m:t>0</m:t>
                        </m:r>
                      </m:oMath>
                    </m:oMathPara>
                  </a14:m>
                  <a:endParaRPr lang="en-GB" sz="1350" dirty="0"/>
                </a:p>
              </p:txBody>
            </p:sp>
          </mc:Choice>
          <mc:Fallback>
            <p:sp>
              <p:nvSpPr>
                <p:cNvPr id="158" name="TextBox 157">
                  <a:extLst>
                    <a:ext uri="{FF2B5EF4-FFF2-40B4-BE49-F238E27FC236}">
                      <a16:creationId xmlns:a16="http://schemas.microsoft.com/office/drawing/2014/main" id="{2E886C5F-A193-E45C-E8D2-B0797849FEC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946108" y="5439542"/>
                  <a:ext cx="829971" cy="400109"/>
                </a:xfrm>
                <a:prstGeom prst="rect">
                  <a:avLst/>
                </a:prstGeom>
                <a:blipFill>
                  <a:blip r:embed="rId12"/>
                  <a:stretch>
                    <a:fillRect b="-8000"/>
                  </a:stretch>
                </a:blipFill>
              </p:spPr>
              <p:txBody>
                <a:bodyPr/>
                <a:lstStyle/>
                <a:p>
                  <a:r>
                    <a:rPr lang="en-GB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00215ED0-7DEB-341F-D813-E542F25D8401}"/>
                </a:ext>
              </a:extLst>
            </p:cNvPr>
            <p:cNvSpPr txBox="1"/>
            <p:nvPr/>
          </p:nvSpPr>
          <p:spPr>
            <a:xfrm>
              <a:off x="3799990" y="3696985"/>
              <a:ext cx="4258004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050" dirty="0"/>
                <a:t>: Spins alternating in direction (antiferromagnet) </a:t>
              </a: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60" name="TextBox 159">
                  <a:extLst>
                    <a:ext uri="{FF2B5EF4-FFF2-40B4-BE49-F238E27FC236}">
                      <a16:creationId xmlns:a16="http://schemas.microsoft.com/office/drawing/2014/main" id="{8C94720A-87D6-A744-9914-0E390CAD64C6}"/>
                    </a:ext>
                  </a:extLst>
                </p:cNvPr>
                <p:cNvSpPr txBox="1"/>
                <p:nvPr/>
              </p:nvSpPr>
              <p:spPr>
                <a:xfrm>
                  <a:off x="2980366" y="3690457"/>
                  <a:ext cx="829971" cy="40010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GB" sz="1350" i="1" dirty="0">
                            <a:latin typeface="Cambria Math" panose="02040503050406030204" pitchFamily="18" charset="0"/>
                          </a:rPr>
                          <m:t>𝐽</m:t>
                        </m:r>
                        <m:r>
                          <a:rPr lang="en-US" sz="1350" i="1" dirty="0">
                            <a:latin typeface="Cambria Math" panose="02040503050406030204" pitchFamily="18" charset="0"/>
                          </a:rPr>
                          <m:t>&gt;</m:t>
                        </m:r>
                        <m:r>
                          <a:rPr lang="en-GB" sz="1350" i="1" dirty="0">
                            <a:latin typeface="Cambria Math" panose="02040503050406030204" pitchFamily="18" charset="0"/>
                          </a:rPr>
                          <m:t>0</m:t>
                        </m:r>
                      </m:oMath>
                    </m:oMathPara>
                  </a14:m>
                  <a:endParaRPr lang="en-GB" sz="1350" dirty="0"/>
                </a:p>
              </p:txBody>
            </p:sp>
          </mc:Choice>
          <mc:Fallback>
            <p:sp>
              <p:nvSpPr>
                <p:cNvPr id="160" name="TextBox 159">
                  <a:extLst>
                    <a:ext uri="{FF2B5EF4-FFF2-40B4-BE49-F238E27FC236}">
                      <a16:creationId xmlns:a16="http://schemas.microsoft.com/office/drawing/2014/main" id="{8C94720A-87D6-A744-9914-0E390CAD64C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980366" y="3690457"/>
                  <a:ext cx="829971" cy="400109"/>
                </a:xfrm>
                <a:prstGeom prst="rect">
                  <a:avLst/>
                </a:prstGeom>
                <a:blipFill>
                  <a:blip r:embed="rId13"/>
                  <a:stretch>
                    <a:fillRect b="-8000"/>
                  </a:stretch>
                </a:blipFill>
              </p:spPr>
              <p:txBody>
                <a:bodyPr/>
                <a:lstStyle/>
                <a:p>
                  <a:r>
                    <a:rPr lang="en-GB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161" name="Group 160">
              <a:extLst>
                <a:ext uri="{FF2B5EF4-FFF2-40B4-BE49-F238E27FC236}">
                  <a16:creationId xmlns:a16="http://schemas.microsoft.com/office/drawing/2014/main" id="{99CDEBC7-AB0F-04FD-162B-AD332461458C}"/>
                </a:ext>
              </a:extLst>
            </p:cNvPr>
            <p:cNvGrpSpPr/>
            <p:nvPr/>
          </p:nvGrpSpPr>
          <p:grpSpPr>
            <a:xfrm rot="10800000">
              <a:off x="8022551" y="4995886"/>
              <a:ext cx="1586744" cy="1113045"/>
              <a:chOff x="8383955" y="4710250"/>
              <a:chExt cx="2879349" cy="1765760"/>
            </a:xfrm>
          </p:grpSpPr>
          <p:grpSp>
            <p:nvGrpSpPr>
              <p:cNvPr id="162" name="Group 161">
                <a:extLst>
                  <a:ext uri="{FF2B5EF4-FFF2-40B4-BE49-F238E27FC236}">
                    <a16:creationId xmlns:a16="http://schemas.microsoft.com/office/drawing/2014/main" id="{08D49185-6F32-DFB9-CAED-DA162D4BF406}"/>
                  </a:ext>
                </a:extLst>
              </p:cNvPr>
              <p:cNvGrpSpPr/>
              <p:nvPr/>
            </p:nvGrpSpPr>
            <p:grpSpPr>
              <a:xfrm>
                <a:off x="8445157" y="4890112"/>
                <a:ext cx="2743201" cy="1371600"/>
                <a:chOff x="8445157" y="4890112"/>
                <a:chExt cx="2743201" cy="1371600"/>
              </a:xfrm>
            </p:grpSpPr>
            <p:grpSp>
              <p:nvGrpSpPr>
                <p:cNvPr id="191" name="Group 190">
                  <a:extLst>
                    <a:ext uri="{FF2B5EF4-FFF2-40B4-BE49-F238E27FC236}">
                      <a16:creationId xmlns:a16="http://schemas.microsoft.com/office/drawing/2014/main" id="{9C42F35B-7D71-2F47-4361-ACD4092497E7}"/>
                    </a:ext>
                  </a:extLst>
                </p:cNvPr>
                <p:cNvGrpSpPr/>
                <p:nvPr/>
              </p:nvGrpSpPr>
              <p:grpSpPr>
                <a:xfrm>
                  <a:off x="9816758" y="4890112"/>
                  <a:ext cx="1371600" cy="1371600"/>
                  <a:chOff x="8359425" y="4914631"/>
                  <a:chExt cx="1371600" cy="1371600"/>
                </a:xfrm>
              </p:grpSpPr>
              <p:grpSp>
                <p:nvGrpSpPr>
                  <p:cNvPr id="205" name="Group 204">
                    <a:extLst>
                      <a:ext uri="{FF2B5EF4-FFF2-40B4-BE49-F238E27FC236}">
                        <a16:creationId xmlns:a16="http://schemas.microsoft.com/office/drawing/2014/main" id="{AF443562-EA7A-D58B-D971-66820BD14882}"/>
                      </a:ext>
                    </a:extLst>
                  </p:cNvPr>
                  <p:cNvGrpSpPr/>
                  <p:nvPr/>
                </p:nvGrpSpPr>
                <p:grpSpPr>
                  <a:xfrm>
                    <a:off x="8359425" y="4914631"/>
                    <a:ext cx="1371600" cy="457200"/>
                    <a:chOff x="8359425" y="4901184"/>
                    <a:chExt cx="1371600" cy="457200"/>
                  </a:xfrm>
                </p:grpSpPr>
                <p:sp>
                  <p:nvSpPr>
                    <p:cNvPr id="214" name="Rectangle 213">
                      <a:extLst>
                        <a:ext uri="{FF2B5EF4-FFF2-40B4-BE49-F238E27FC236}">
                          <a16:creationId xmlns:a16="http://schemas.microsoft.com/office/drawing/2014/main" id="{E23DE817-E08C-E719-6527-5631D973DF6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359425" y="4901184"/>
                      <a:ext cx="457200" cy="457200"/>
                    </a:xfrm>
                    <a:prstGeom prst="rect">
                      <a:avLst/>
                    </a:prstGeom>
                    <a:noFill/>
                    <a:ln w="317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1350"/>
                    </a:p>
                  </p:txBody>
                </p:sp>
                <p:sp>
                  <p:nvSpPr>
                    <p:cNvPr id="215" name="Rectangle 214">
                      <a:extLst>
                        <a:ext uri="{FF2B5EF4-FFF2-40B4-BE49-F238E27FC236}">
                          <a16:creationId xmlns:a16="http://schemas.microsoft.com/office/drawing/2014/main" id="{0519F67A-F471-BCC3-8C40-C7C396B5C86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16625" y="4901184"/>
                      <a:ext cx="457200" cy="457200"/>
                    </a:xfrm>
                    <a:prstGeom prst="rect">
                      <a:avLst/>
                    </a:prstGeom>
                    <a:noFill/>
                    <a:ln w="317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1350"/>
                    </a:p>
                  </p:txBody>
                </p:sp>
                <p:sp>
                  <p:nvSpPr>
                    <p:cNvPr id="216" name="Rectangle 215">
                      <a:extLst>
                        <a:ext uri="{FF2B5EF4-FFF2-40B4-BE49-F238E27FC236}">
                          <a16:creationId xmlns:a16="http://schemas.microsoft.com/office/drawing/2014/main" id="{6FE32DA4-5CE4-57DB-AE24-D756C46EE09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273825" y="4901184"/>
                      <a:ext cx="457200" cy="457200"/>
                    </a:xfrm>
                    <a:prstGeom prst="rect">
                      <a:avLst/>
                    </a:prstGeom>
                    <a:noFill/>
                    <a:ln w="317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1350"/>
                    </a:p>
                  </p:txBody>
                </p:sp>
              </p:grpSp>
              <p:grpSp>
                <p:nvGrpSpPr>
                  <p:cNvPr id="206" name="Group 205">
                    <a:extLst>
                      <a:ext uri="{FF2B5EF4-FFF2-40B4-BE49-F238E27FC236}">
                        <a16:creationId xmlns:a16="http://schemas.microsoft.com/office/drawing/2014/main" id="{5C10C679-0F77-BAF4-53F5-354BBAF60220}"/>
                      </a:ext>
                    </a:extLst>
                  </p:cNvPr>
                  <p:cNvGrpSpPr/>
                  <p:nvPr/>
                </p:nvGrpSpPr>
                <p:grpSpPr>
                  <a:xfrm>
                    <a:off x="8359425" y="5371831"/>
                    <a:ext cx="1371600" cy="457200"/>
                    <a:chOff x="8359425" y="4901184"/>
                    <a:chExt cx="1371600" cy="457200"/>
                  </a:xfrm>
                </p:grpSpPr>
                <p:sp>
                  <p:nvSpPr>
                    <p:cNvPr id="211" name="Rectangle 210">
                      <a:extLst>
                        <a:ext uri="{FF2B5EF4-FFF2-40B4-BE49-F238E27FC236}">
                          <a16:creationId xmlns:a16="http://schemas.microsoft.com/office/drawing/2014/main" id="{5BE138A0-349A-A50D-2390-E314B1F8B63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359425" y="4901184"/>
                      <a:ext cx="457200" cy="457200"/>
                    </a:xfrm>
                    <a:prstGeom prst="rect">
                      <a:avLst/>
                    </a:prstGeom>
                    <a:noFill/>
                    <a:ln w="317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1350"/>
                    </a:p>
                  </p:txBody>
                </p:sp>
                <p:sp>
                  <p:nvSpPr>
                    <p:cNvPr id="212" name="Rectangle 211">
                      <a:extLst>
                        <a:ext uri="{FF2B5EF4-FFF2-40B4-BE49-F238E27FC236}">
                          <a16:creationId xmlns:a16="http://schemas.microsoft.com/office/drawing/2014/main" id="{B871F05C-CEB8-551E-61DB-FB2A263B6A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16625" y="4901184"/>
                      <a:ext cx="457200" cy="457200"/>
                    </a:xfrm>
                    <a:prstGeom prst="rect">
                      <a:avLst/>
                    </a:prstGeom>
                    <a:noFill/>
                    <a:ln w="317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1350"/>
                    </a:p>
                  </p:txBody>
                </p:sp>
                <p:sp>
                  <p:nvSpPr>
                    <p:cNvPr id="213" name="Rectangle 212">
                      <a:extLst>
                        <a:ext uri="{FF2B5EF4-FFF2-40B4-BE49-F238E27FC236}">
                          <a16:creationId xmlns:a16="http://schemas.microsoft.com/office/drawing/2014/main" id="{3A606458-0BA8-B7AA-A214-1C7849B4970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273825" y="4901184"/>
                      <a:ext cx="457200" cy="457200"/>
                    </a:xfrm>
                    <a:prstGeom prst="rect">
                      <a:avLst/>
                    </a:prstGeom>
                    <a:noFill/>
                    <a:ln w="317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1350"/>
                    </a:p>
                  </p:txBody>
                </p:sp>
              </p:grpSp>
              <p:grpSp>
                <p:nvGrpSpPr>
                  <p:cNvPr id="207" name="Group 206">
                    <a:extLst>
                      <a:ext uri="{FF2B5EF4-FFF2-40B4-BE49-F238E27FC236}">
                        <a16:creationId xmlns:a16="http://schemas.microsoft.com/office/drawing/2014/main" id="{CF982F98-BD88-B8D9-F5A7-C49C045D2719}"/>
                      </a:ext>
                    </a:extLst>
                  </p:cNvPr>
                  <p:cNvGrpSpPr/>
                  <p:nvPr/>
                </p:nvGrpSpPr>
                <p:grpSpPr>
                  <a:xfrm>
                    <a:off x="8359425" y="5829031"/>
                    <a:ext cx="1371600" cy="457200"/>
                    <a:chOff x="8359425" y="4901184"/>
                    <a:chExt cx="1371600" cy="457200"/>
                  </a:xfrm>
                </p:grpSpPr>
                <p:sp>
                  <p:nvSpPr>
                    <p:cNvPr id="208" name="Rectangle 207">
                      <a:extLst>
                        <a:ext uri="{FF2B5EF4-FFF2-40B4-BE49-F238E27FC236}">
                          <a16:creationId xmlns:a16="http://schemas.microsoft.com/office/drawing/2014/main" id="{83BA077B-EA37-459B-4CCE-45E55951394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359425" y="4901184"/>
                      <a:ext cx="457200" cy="457200"/>
                    </a:xfrm>
                    <a:prstGeom prst="rect">
                      <a:avLst/>
                    </a:prstGeom>
                    <a:noFill/>
                    <a:ln w="317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1350"/>
                    </a:p>
                  </p:txBody>
                </p:sp>
                <p:sp>
                  <p:nvSpPr>
                    <p:cNvPr id="209" name="Rectangle 208">
                      <a:extLst>
                        <a:ext uri="{FF2B5EF4-FFF2-40B4-BE49-F238E27FC236}">
                          <a16:creationId xmlns:a16="http://schemas.microsoft.com/office/drawing/2014/main" id="{7761E31B-F78B-0C78-574C-306BA6CF5FE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16625" y="4901184"/>
                      <a:ext cx="457200" cy="457200"/>
                    </a:xfrm>
                    <a:prstGeom prst="rect">
                      <a:avLst/>
                    </a:prstGeom>
                    <a:noFill/>
                    <a:ln w="317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1350"/>
                    </a:p>
                  </p:txBody>
                </p:sp>
                <p:sp>
                  <p:nvSpPr>
                    <p:cNvPr id="210" name="Rectangle 209">
                      <a:extLst>
                        <a:ext uri="{FF2B5EF4-FFF2-40B4-BE49-F238E27FC236}">
                          <a16:creationId xmlns:a16="http://schemas.microsoft.com/office/drawing/2014/main" id="{489D7FDF-FE46-9395-177C-18F19BD5254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273825" y="4901184"/>
                      <a:ext cx="457200" cy="457200"/>
                    </a:xfrm>
                    <a:prstGeom prst="rect">
                      <a:avLst/>
                    </a:prstGeom>
                    <a:noFill/>
                    <a:ln w="317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1350"/>
                    </a:p>
                  </p:txBody>
                </p:sp>
              </p:grpSp>
            </p:grpSp>
            <p:grpSp>
              <p:nvGrpSpPr>
                <p:cNvPr id="192" name="Group 191">
                  <a:extLst>
                    <a:ext uri="{FF2B5EF4-FFF2-40B4-BE49-F238E27FC236}">
                      <a16:creationId xmlns:a16="http://schemas.microsoft.com/office/drawing/2014/main" id="{AD1BBCDF-7C25-CA32-04F1-CC28AA9A3D87}"/>
                    </a:ext>
                  </a:extLst>
                </p:cNvPr>
                <p:cNvGrpSpPr/>
                <p:nvPr/>
              </p:nvGrpSpPr>
              <p:grpSpPr>
                <a:xfrm>
                  <a:off x="8445157" y="4890112"/>
                  <a:ext cx="1371600" cy="1371600"/>
                  <a:chOff x="8359425" y="4914631"/>
                  <a:chExt cx="1371600" cy="1371600"/>
                </a:xfrm>
              </p:grpSpPr>
              <p:grpSp>
                <p:nvGrpSpPr>
                  <p:cNvPr id="193" name="Group 192">
                    <a:extLst>
                      <a:ext uri="{FF2B5EF4-FFF2-40B4-BE49-F238E27FC236}">
                        <a16:creationId xmlns:a16="http://schemas.microsoft.com/office/drawing/2014/main" id="{A6CD0516-7333-6FA4-E6BA-316169D618B0}"/>
                      </a:ext>
                    </a:extLst>
                  </p:cNvPr>
                  <p:cNvGrpSpPr/>
                  <p:nvPr/>
                </p:nvGrpSpPr>
                <p:grpSpPr>
                  <a:xfrm>
                    <a:off x="8359425" y="4914631"/>
                    <a:ext cx="1371600" cy="457200"/>
                    <a:chOff x="8359425" y="4901184"/>
                    <a:chExt cx="1371600" cy="457200"/>
                  </a:xfrm>
                </p:grpSpPr>
                <p:sp>
                  <p:nvSpPr>
                    <p:cNvPr id="202" name="Rectangle 201">
                      <a:extLst>
                        <a:ext uri="{FF2B5EF4-FFF2-40B4-BE49-F238E27FC236}">
                          <a16:creationId xmlns:a16="http://schemas.microsoft.com/office/drawing/2014/main" id="{6228D3F4-768D-05C8-E5FF-37258042C3B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359425" y="4901184"/>
                      <a:ext cx="457200" cy="457200"/>
                    </a:xfrm>
                    <a:prstGeom prst="rect">
                      <a:avLst/>
                    </a:prstGeom>
                    <a:noFill/>
                    <a:ln w="317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1350"/>
                    </a:p>
                  </p:txBody>
                </p:sp>
                <p:sp>
                  <p:nvSpPr>
                    <p:cNvPr id="203" name="Rectangle 202">
                      <a:extLst>
                        <a:ext uri="{FF2B5EF4-FFF2-40B4-BE49-F238E27FC236}">
                          <a16:creationId xmlns:a16="http://schemas.microsoft.com/office/drawing/2014/main" id="{86D0FFD0-8298-FA26-D97C-C32AD776A7A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16625" y="4901184"/>
                      <a:ext cx="457200" cy="457200"/>
                    </a:xfrm>
                    <a:prstGeom prst="rect">
                      <a:avLst/>
                    </a:prstGeom>
                    <a:noFill/>
                    <a:ln w="317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1350"/>
                    </a:p>
                  </p:txBody>
                </p:sp>
                <p:sp>
                  <p:nvSpPr>
                    <p:cNvPr id="204" name="Rectangle 203">
                      <a:extLst>
                        <a:ext uri="{FF2B5EF4-FFF2-40B4-BE49-F238E27FC236}">
                          <a16:creationId xmlns:a16="http://schemas.microsoft.com/office/drawing/2014/main" id="{20BD1478-3619-F9B0-0822-55B2DABCD7E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273825" y="4901184"/>
                      <a:ext cx="457200" cy="457200"/>
                    </a:xfrm>
                    <a:prstGeom prst="rect">
                      <a:avLst/>
                    </a:prstGeom>
                    <a:noFill/>
                    <a:ln w="317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1350"/>
                    </a:p>
                  </p:txBody>
                </p:sp>
              </p:grpSp>
              <p:grpSp>
                <p:nvGrpSpPr>
                  <p:cNvPr id="194" name="Group 193">
                    <a:extLst>
                      <a:ext uri="{FF2B5EF4-FFF2-40B4-BE49-F238E27FC236}">
                        <a16:creationId xmlns:a16="http://schemas.microsoft.com/office/drawing/2014/main" id="{5836AE6C-CD40-5595-3399-32A7FEF1D37E}"/>
                      </a:ext>
                    </a:extLst>
                  </p:cNvPr>
                  <p:cNvGrpSpPr/>
                  <p:nvPr/>
                </p:nvGrpSpPr>
                <p:grpSpPr>
                  <a:xfrm>
                    <a:off x="8359425" y="5371831"/>
                    <a:ext cx="1371600" cy="457200"/>
                    <a:chOff x="8359425" y="4901184"/>
                    <a:chExt cx="1371600" cy="457200"/>
                  </a:xfrm>
                </p:grpSpPr>
                <p:sp>
                  <p:nvSpPr>
                    <p:cNvPr id="199" name="Rectangle 198">
                      <a:extLst>
                        <a:ext uri="{FF2B5EF4-FFF2-40B4-BE49-F238E27FC236}">
                          <a16:creationId xmlns:a16="http://schemas.microsoft.com/office/drawing/2014/main" id="{39D9B97C-7F33-FF55-2568-EE7DE5273E3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359425" y="4901184"/>
                      <a:ext cx="457200" cy="457200"/>
                    </a:xfrm>
                    <a:prstGeom prst="rect">
                      <a:avLst/>
                    </a:prstGeom>
                    <a:noFill/>
                    <a:ln w="317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1350"/>
                    </a:p>
                  </p:txBody>
                </p:sp>
                <p:sp>
                  <p:nvSpPr>
                    <p:cNvPr id="200" name="Rectangle 199">
                      <a:extLst>
                        <a:ext uri="{FF2B5EF4-FFF2-40B4-BE49-F238E27FC236}">
                          <a16:creationId xmlns:a16="http://schemas.microsoft.com/office/drawing/2014/main" id="{9462C436-D48A-B6C1-F0D6-3989C255DEF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16625" y="4901184"/>
                      <a:ext cx="457200" cy="457200"/>
                    </a:xfrm>
                    <a:prstGeom prst="rect">
                      <a:avLst/>
                    </a:prstGeom>
                    <a:noFill/>
                    <a:ln w="317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1350"/>
                    </a:p>
                  </p:txBody>
                </p:sp>
                <p:sp>
                  <p:nvSpPr>
                    <p:cNvPr id="201" name="Rectangle 200">
                      <a:extLst>
                        <a:ext uri="{FF2B5EF4-FFF2-40B4-BE49-F238E27FC236}">
                          <a16:creationId xmlns:a16="http://schemas.microsoft.com/office/drawing/2014/main" id="{7D75D7AE-EA92-5849-6A9F-12B1E3E0E21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273825" y="4901184"/>
                      <a:ext cx="457200" cy="457200"/>
                    </a:xfrm>
                    <a:prstGeom prst="rect">
                      <a:avLst/>
                    </a:prstGeom>
                    <a:noFill/>
                    <a:ln w="317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1350"/>
                    </a:p>
                  </p:txBody>
                </p:sp>
              </p:grpSp>
              <p:grpSp>
                <p:nvGrpSpPr>
                  <p:cNvPr id="195" name="Group 194">
                    <a:extLst>
                      <a:ext uri="{FF2B5EF4-FFF2-40B4-BE49-F238E27FC236}">
                        <a16:creationId xmlns:a16="http://schemas.microsoft.com/office/drawing/2014/main" id="{F4814ABA-3707-875B-5C70-7CC06882100D}"/>
                      </a:ext>
                    </a:extLst>
                  </p:cNvPr>
                  <p:cNvGrpSpPr/>
                  <p:nvPr/>
                </p:nvGrpSpPr>
                <p:grpSpPr>
                  <a:xfrm>
                    <a:off x="8359425" y="5829031"/>
                    <a:ext cx="1371600" cy="457200"/>
                    <a:chOff x="8359425" y="4901184"/>
                    <a:chExt cx="1371600" cy="457200"/>
                  </a:xfrm>
                </p:grpSpPr>
                <p:sp>
                  <p:nvSpPr>
                    <p:cNvPr id="196" name="Rectangle 195">
                      <a:extLst>
                        <a:ext uri="{FF2B5EF4-FFF2-40B4-BE49-F238E27FC236}">
                          <a16:creationId xmlns:a16="http://schemas.microsoft.com/office/drawing/2014/main" id="{9811CECF-0380-609F-2BB5-F187121A621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359425" y="4901184"/>
                      <a:ext cx="457200" cy="457200"/>
                    </a:xfrm>
                    <a:prstGeom prst="rect">
                      <a:avLst/>
                    </a:prstGeom>
                    <a:noFill/>
                    <a:ln w="317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1350"/>
                    </a:p>
                  </p:txBody>
                </p:sp>
                <p:sp>
                  <p:nvSpPr>
                    <p:cNvPr id="197" name="Rectangle 196">
                      <a:extLst>
                        <a:ext uri="{FF2B5EF4-FFF2-40B4-BE49-F238E27FC236}">
                          <a16:creationId xmlns:a16="http://schemas.microsoft.com/office/drawing/2014/main" id="{1653C6EB-88A3-4F01-18F9-9ED68164912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16625" y="4901184"/>
                      <a:ext cx="457200" cy="457200"/>
                    </a:xfrm>
                    <a:prstGeom prst="rect">
                      <a:avLst/>
                    </a:prstGeom>
                    <a:noFill/>
                    <a:ln w="317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1350"/>
                    </a:p>
                  </p:txBody>
                </p:sp>
                <p:sp>
                  <p:nvSpPr>
                    <p:cNvPr id="198" name="Rectangle 197">
                      <a:extLst>
                        <a:ext uri="{FF2B5EF4-FFF2-40B4-BE49-F238E27FC236}">
                          <a16:creationId xmlns:a16="http://schemas.microsoft.com/office/drawing/2014/main" id="{6EC90EB3-103A-A803-B190-6CD57A12265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273825" y="4901184"/>
                      <a:ext cx="457200" cy="457200"/>
                    </a:xfrm>
                    <a:prstGeom prst="rect">
                      <a:avLst/>
                    </a:prstGeom>
                    <a:noFill/>
                    <a:ln w="317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1350"/>
                    </a:p>
                  </p:txBody>
                </p:sp>
              </p:grpSp>
            </p:grpSp>
          </p:grpSp>
          <p:sp>
            <p:nvSpPr>
              <p:cNvPr id="169" name="Down Arrow 168">
                <a:extLst>
                  <a:ext uri="{FF2B5EF4-FFF2-40B4-BE49-F238E27FC236}">
                    <a16:creationId xmlns:a16="http://schemas.microsoft.com/office/drawing/2014/main" id="{7E1827AC-3E4B-5802-39B5-7B2E6D4BD774}"/>
                  </a:ext>
                </a:extLst>
              </p:cNvPr>
              <p:cNvSpPr/>
              <p:nvPr/>
            </p:nvSpPr>
            <p:spPr>
              <a:xfrm rot="10800000">
                <a:off x="10677386" y="6090263"/>
                <a:ext cx="121659" cy="348234"/>
              </a:xfrm>
              <a:prstGeom prst="downArrow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/>
              </a:p>
            </p:txBody>
          </p:sp>
          <p:sp>
            <p:nvSpPr>
              <p:cNvPr id="170" name="Down Arrow 169">
                <a:extLst>
                  <a:ext uri="{FF2B5EF4-FFF2-40B4-BE49-F238E27FC236}">
                    <a16:creationId xmlns:a16="http://schemas.microsoft.com/office/drawing/2014/main" id="{A32BDA03-26D2-AB24-DF31-FAFB4E46B53E}"/>
                  </a:ext>
                </a:extLst>
              </p:cNvPr>
              <p:cNvSpPr/>
              <p:nvPr/>
            </p:nvSpPr>
            <p:spPr>
              <a:xfrm rot="10800000">
                <a:off x="8393999" y="5610577"/>
                <a:ext cx="121659" cy="348234"/>
              </a:xfrm>
              <a:prstGeom prst="downArrow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/>
              </a:p>
            </p:txBody>
          </p:sp>
          <p:sp>
            <p:nvSpPr>
              <p:cNvPr id="171" name="Down Arrow 170">
                <a:extLst>
                  <a:ext uri="{FF2B5EF4-FFF2-40B4-BE49-F238E27FC236}">
                    <a16:creationId xmlns:a16="http://schemas.microsoft.com/office/drawing/2014/main" id="{47A3737F-7D48-3862-1F81-6370BBE26E58}"/>
                  </a:ext>
                </a:extLst>
              </p:cNvPr>
              <p:cNvSpPr/>
              <p:nvPr/>
            </p:nvSpPr>
            <p:spPr>
              <a:xfrm rot="10800000">
                <a:off x="8838008" y="6078843"/>
                <a:ext cx="121659" cy="348234"/>
              </a:xfrm>
              <a:prstGeom prst="downArrow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/>
              </a:p>
            </p:txBody>
          </p:sp>
          <p:sp>
            <p:nvSpPr>
              <p:cNvPr id="172" name="Down Arrow 171">
                <a:extLst>
                  <a:ext uri="{FF2B5EF4-FFF2-40B4-BE49-F238E27FC236}">
                    <a16:creationId xmlns:a16="http://schemas.microsoft.com/office/drawing/2014/main" id="{00EBDB82-1468-34D7-E611-8E56A69965BC}"/>
                  </a:ext>
                </a:extLst>
              </p:cNvPr>
              <p:cNvSpPr/>
              <p:nvPr/>
            </p:nvSpPr>
            <p:spPr>
              <a:xfrm rot="10800000">
                <a:off x="8841944" y="5173195"/>
                <a:ext cx="121659" cy="348234"/>
              </a:xfrm>
              <a:prstGeom prst="downArrow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/>
              </a:p>
            </p:txBody>
          </p:sp>
          <p:sp>
            <p:nvSpPr>
              <p:cNvPr id="173" name="Down Arrow 172">
                <a:extLst>
                  <a:ext uri="{FF2B5EF4-FFF2-40B4-BE49-F238E27FC236}">
                    <a16:creationId xmlns:a16="http://schemas.microsoft.com/office/drawing/2014/main" id="{0424F164-0D10-27C4-850D-8531BDC3A80B}"/>
                  </a:ext>
                </a:extLst>
              </p:cNvPr>
              <p:cNvSpPr/>
              <p:nvPr/>
            </p:nvSpPr>
            <p:spPr>
              <a:xfrm rot="10800000">
                <a:off x="9299101" y="5651877"/>
                <a:ext cx="121659" cy="348234"/>
              </a:xfrm>
              <a:prstGeom prst="downArrow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/>
              </a:p>
            </p:txBody>
          </p:sp>
          <p:sp>
            <p:nvSpPr>
              <p:cNvPr id="174" name="Down Arrow 173">
                <a:extLst>
                  <a:ext uri="{FF2B5EF4-FFF2-40B4-BE49-F238E27FC236}">
                    <a16:creationId xmlns:a16="http://schemas.microsoft.com/office/drawing/2014/main" id="{297BA8DB-E731-BDD7-101E-6B54A4D80849}"/>
                  </a:ext>
                </a:extLst>
              </p:cNvPr>
              <p:cNvSpPr/>
              <p:nvPr/>
            </p:nvSpPr>
            <p:spPr>
              <a:xfrm rot="10800000">
                <a:off x="9755927" y="6127776"/>
                <a:ext cx="121659" cy="348234"/>
              </a:xfrm>
              <a:prstGeom prst="downArrow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/>
              </a:p>
            </p:txBody>
          </p:sp>
          <p:sp>
            <p:nvSpPr>
              <p:cNvPr id="176" name="Down Arrow 175">
                <a:extLst>
                  <a:ext uri="{FF2B5EF4-FFF2-40B4-BE49-F238E27FC236}">
                    <a16:creationId xmlns:a16="http://schemas.microsoft.com/office/drawing/2014/main" id="{273E661C-9B39-BDD0-5383-AD1869E8C561}"/>
                  </a:ext>
                </a:extLst>
              </p:cNvPr>
              <p:cNvSpPr/>
              <p:nvPr/>
            </p:nvSpPr>
            <p:spPr>
              <a:xfrm rot="10800000">
                <a:off x="9756684" y="5173196"/>
                <a:ext cx="121659" cy="348234"/>
              </a:xfrm>
              <a:prstGeom prst="downArrow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/>
              </a:p>
            </p:txBody>
          </p:sp>
          <p:sp>
            <p:nvSpPr>
              <p:cNvPr id="178" name="Down Arrow 177">
                <a:extLst>
                  <a:ext uri="{FF2B5EF4-FFF2-40B4-BE49-F238E27FC236}">
                    <a16:creationId xmlns:a16="http://schemas.microsoft.com/office/drawing/2014/main" id="{621580C0-5865-53C4-5F2B-FC053FB22420}"/>
                  </a:ext>
                </a:extLst>
              </p:cNvPr>
              <p:cNvSpPr/>
              <p:nvPr/>
            </p:nvSpPr>
            <p:spPr>
              <a:xfrm rot="10800000">
                <a:off x="9285125" y="4710250"/>
                <a:ext cx="121659" cy="348234"/>
              </a:xfrm>
              <a:prstGeom prst="downArrow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/>
              </a:p>
            </p:txBody>
          </p:sp>
          <p:sp>
            <p:nvSpPr>
              <p:cNvPr id="181" name="Down Arrow 180">
                <a:extLst>
                  <a:ext uri="{FF2B5EF4-FFF2-40B4-BE49-F238E27FC236}">
                    <a16:creationId xmlns:a16="http://schemas.microsoft.com/office/drawing/2014/main" id="{50BCEC60-BA7F-5603-9E93-95439EF55617}"/>
                  </a:ext>
                </a:extLst>
              </p:cNvPr>
              <p:cNvSpPr/>
              <p:nvPr/>
            </p:nvSpPr>
            <p:spPr>
              <a:xfrm rot="10800000">
                <a:off x="8399096" y="4760998"/>
                <a:ext cx="121659" cy="348234"/>
              </a:xfrm>
              <a:prstGeom prst="downArrow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 dirty="0"/>
              </a:p>
            </p:txBody>
          </p:sp>
          <p:sp>
            <p:nvSpPr>
              <p:cNvPr id="182" name="Down Arrow 181">
                <a:extLst>
                  <a:ext uri="{FF2B5EF4-FFF2-40B4-BE49-F238E27FC236}">
                    <a16:creationId xmlns:a16="http://schemas.microsoft.com/office/drawing/2014/main" id="{C8410128-2B61-8BE3-8C1E-DA5632531610}"/>
                  </a:ext>
                </a:extLst>
              </p:cNvPr>
              <p:cNvSpPr/>
              <p:nvPr/>
            </p:nvSpPr>
            <p:spPr>
              <a:xfrm rot="10800000">
                <a:off x="10212372" y="5658494"/>
                <a:ext cx="121659" cy="348234"/>
              </a:xfrm>
              <a:prstGeom prst="downArrow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/>
              </a:p>
            </p:txBody>
          </p:sp>
          <p:sp>
            <p:nvSpPr>
              <p:cNvPr id="183" name="Down Arrow 182">
                <a:extLst>
                  <a:ext uri="{FF2B5EF4-FFF2-40B4-BE49-F238E27FC236}">
                    <a16:creationId xmlns:a16="http://schemas.microsoft.com/office/drawing/2014/main" id="{3904735A-E94C-B617-A3FD-F930F98B8CD2}"/>
                  </a:ext>
                </a:extLst>
              </p:cNvPr>
              <p:cNvSpPr/>
              <p:nvPr/>
            </p:nvSpPr>
            <p:spPr>
              <a:xfrm rot="10800000">
                <a:off x="10671424" y="5186267"/>
                <a:ext cx="121659" cy="348234"/>
              </a:xfrm>
              <a:prstGeom prst="downArrow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/>
              </a:p>
            </p:txBody>
          </p:sp>
          <p:sp>
            <p:nvSpPr>
              <p:cNvPr id="185" name="Down Arrow 184">
                <a:extLst>
                  <a:ext uri="{FF2B5EF4-FFF2-40B4-BE49-F238E27FC236}">
                    <a16:creationId xmlns:a16="http://schemas.microsoft.com/office/drawing/2014/main" id="{27E6C618-F4A3-5EA6-2292-CE9C6AD4FA24}"/>
                  </a:ext>
                </a:extLst>
              </p:cNvPr>
              <p:cNvSpPr/>
              <p:nvPr/>
            </p:nvSpPr>
            <p:spPr>
              <a:xfrm rot="10800000">
                <a:off x="11127527" y="5633431"/>
                <a:ext cx="121659" cy="348234"/>
              </a:xfrm>
              <a:prstGeom prst="downArrow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/>
              </a:p>
            </p:txBody>
          </p:sp>
          <p:sp>
            <p:nvSpPr>
              <p:cNvPr id="189" name="Down Arrow 188">
                <a:extLst>
                  <a:ext uri="{FF2B5EF4-FFF2-40B4-BE49-F238E27FC236}">
                    <a16:creationId xmlns:a16="http://schemas.microsoft.com/office/drawing/2014/main" id="{800F169B-079E-036E-12F2-6315C77F27B4}"/>
                  </a:ext>
                </a:extLst>
              </p:cNvPr>
              <p:cNvSpPr/>
              <p:nvPr/>
            </p:nvSpPr>
            <p:spPr>
              <a:xfrm rot="10800000">
                <a:off x="10212372" y="4713326"/>
                <a:ext cx="121659" cy="348234"/>
              </a:xfrm>
              <a:prstGeom prst="downArrow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/>
              </a:p>
            </p:txBody>
          </p:sp>
          <p:sp>
            <p:nvSpPr>
              <p:cNvPr id="190" name="Down Arrow 189">
                <a:extLst>
                  <a:ext uri="{FF2B5EF4-FFF2-40B4-BE49-F238E27FC236}">
                    <a16:creationId xmlns:a16="http://schemas.microsoft.com/office/drawing/2014/main" id="{8C15F686-9A69-4BC8-FACF-D321DEFB7F91}"/>
                  </a:ext>
                </a:extLst>
              </p:cNvPr>
              <p:cNvSpPr/>
              <p:nvPr/>
            </p:nvSpPr>
            <p:spPr>
              <a:xfrm rot="10800000">
                <a:off x="11124306" y="4755235"/>
                <a:ext cx="121659" cy="348234"/>
              </a:xfrm>
              <a:prstGeom prst="downArrow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 dirty="0"/>
              </a:p>
            </p:txBody>
          </p:sp>
          <p:sp>
            <p:nvSpPr>
              <p:cNvPr id="217" name="Down Arrow 216">
                <a:extLst>
                  <a:ext uri="{FF2B5EF4-FFF2-40B4-BE49-F238E27FC236}">
                    <a16:creationId xmlns:a16="http://schemas.microsoft.com/office/drawing/2014/main" id="{9C2EFA48-1781-3C9B-FC0C-F34D179C8126}"/>
                  </a:ext>
                </a:extLst>
              </p:cNvPr>
              <p:cNvSpPr/>
              <p:nvPr/>
            </p:nvSpPr>
            <p:spPr>
              <a:xfrm rot="10800000">
                <a:off x="8838007" y="4724747"/>
                <a:ext cx="121660" cy="348234"/>
              </a:xfrm>
              <a:prstGeom prst="downArrow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 dirty="0"/>
              </a:p>
            </p:txBody>
          </p:sp>
          <p:sp>
            <p:nvSpPr>
              <p:cNvPr id="218" name="Down Arrow 217">
                <a:extLst>
                  <a:ext uri="{FF2B5EF4-FFF2-40B4-BE49-F238E27FC236}">
                    <a16:creationId xmlns:a16="http://schemas.microsoft.com/office/drawing/2014/main" id="{78AE1A2D-CBA0-EC04-48FA-219012123B8E}"/>
                  </a:ext>
                </a:extLst>
              </p:cNvPr>
              <p:cNvSpPr/>
              <p:nvPr/>
            </p:nvSpPr>
            <p:spPr>
              <a:xfrm rot="10800000">
                <a:off x="9757900" y="4710250"/>
                <a:ext cx="121660" cy="348234"/>
              </a:xfrm>
              <a:prstGeom prst="downArrow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 dirty="0"/>
              </a:p>
            </p:txBody>
          </p:sp>
          <p:sp>
            <p:nvSpPr>
              <p:cNvPr id="219" name="Down Arrow 218">
                <a:extLst>
                  <a:ext uri="{FF2B5EF4-FFF2-40B4-BE49-F238E27FC236}">
                    <a16:creationId xmlns:a16="http://schemas.microsoft.com/office/drawing/2014/main" id="{C5EB3EBF-4FFA-617E-833B-CD66EFBC0690}"/>
                  </a:ext>
                </a:extLst>
              </p:cNvPr>
              <p:cNvSpPr/>
              <p:nvPr/>
            </p:nvSpPr>
            <p:spPr>
              <a:xfrm rot="10800000">
                <a:off x="10678961" y="4720206"/>
                <a:ext cx="121660" cy="348234"/>
              </a:xfrm>
              <a:prstGeom prst="downArrow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 dirty="0"/>
              </a:p>
            </p:txBody>
          </p:sp>
          <p:sp>
            <p:nvSpPr>
              <p:cNvPr id="220" name="Down Arrow 219">
                <a:extLst>
                  <a:ext uri="{FF2B5EF4-FFF2-40B4-BE49-F238E27FC236}">
                    <a16:creationId xmlns:a16="http://schemas.microsoft.com/office/drawing/2014/main" id="{DEB23301-7285-38E7-EE72-B57024A58B9D}"/>
                  </a:ext>
                </a:extLst>
              </p:cNvPr>
              <p:cNvSpPr/>
              <p:nvPr/>
            </p:nvSpPr>
            <p:spPr>
              <a:xfrm rot="10800000">
                <a:off x="11134436" y="5170159"/>
                <a:ext cx="121660" cy="348234"/>
              </a:xfrm>
              <a:prstGeom prst="downArrow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 dirty="0"/>
              </a:p>
            </p:txBody>
          </p:sp>
          <p:sp>
            <p:nvSpPr>
              <p:cNvPr id="221" name="Down Arrow 220">
                <a:extLst>
                  <a:ext uri="{FF2B5EF4-FFF2-40B4-BE49-F238E27FC236}">
                    <a16:creationId xmlns:a16="http://schemas.microsoft.com/office/drawing/2014/main" id="{09AC6B57-8EDE-1EAD-1E1B-32986B734E29}"/>
                  </a:ext>
                </a:extLst>
              </p:cNvPr>
              <p:cNvSpPr/>
              <p:nvPr/>
            </p:nvSpPr>
            <p:spPr>
              <a:xfrm rot="10800000">
                <a:off x="10220013" y="5165845"/>
                <a:ext cx="121660" cy="348234"/>
              </a:xfrm>
              <a:prstGeom prst="downArrow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 dirty="0"/>
              </a:p>
            </p:txBody>
          </p:sp>
          <p:sp>
            <p:nvSpPr>
              <p:cNvPr id="222" name="Down Arrow 221">
                <a:extLst>
                  <a:ext uri="{FF2B5EF4-FFF2-40B4-BE49-F238E27FC236}">
                    <a16:creationId xmlns:a16="http://schemas.microsoft.com/office/drawing/2014/main" id="{E0B9BBE1-8839-5EAF-E41F-1ACB9412DF51}"/>
                  </a:ext>
                </a:extLst>
              </p:cNvPr>
              <p:cNvSpPr/>
              <p:nvPr/>
            </p:nvSpPr>
            <p:spPr>
              <a:xfrm rot="10800000">
                <a:off x="9297172" y="5177391"/>
                <a:ext cx="121660" cy="348234"/>
              </a:xfrm>
              <a:prstGeom prst="downArrow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 dirty="0"/>
              </a:p>
            </p:txBody>
          </p:sp>
          <p:sp>
            <p:nvSpPr>
              <p:cNvPr id="223" name="Down Arrow 222">
                <a:extLst>
                  <a:ext uri="{FF2B5EF4-FFF2-40B4-BE49-F238E27FC236}">
                    <a16:creationId xmlns:a16="http://schemas.microsoft.com/office/drawing/2014/main" id="{EED59185-0922-9C29-3A38-F2F7C3890141}"/>
                  </a:ext>
                </a:extLst>
              </p:cNvPr>
              <p:cNvSpPr/>
              <p:nvPr/>
            </p:nvSpPr>
            <p:spPr>
              <a:xfrm rot="10800000">
                <a:off x="8387548" y="5185787"/>
                <a:ext cx="121660" cy="348234"/>
              </a:xfrm>
              <a:prstGeom prst="downArrow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 dirty="0"/>
              </a:p>
            </p:txBody>
          </p:sp>
          <p:sp>
            <p:nvSpPr>
              <p:cNvPr id="224" name="Down Arrow 223">
                <a:extLst>
                  <a:ext uri="{FF2B5EF4-FFF2-40B4-BE49-F238E27FC236}">
                    <a16:creationId xmlns:a16="http://schemas.microsoft.com/office/drawing/2014/main" id="{8D5D63F5-FC21-5654-B266-63CC78434B72}"/>
                  </a:ext>
                </a:extLst>
              </p:cNvPr>
              <p:cNvSpPr/>
              <p:nvPr/>
            </p:nvSpPr>
            <p:spPr>
              <a:xfrm rot="10800000">
                <a:off x="8831856" y="5618552"/>
                <a:ext cx="121660" cy="348234"/>
              </a:xfrm>
              <a:prstGeom prst="downArrow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 dirty="0"/>
              </a:p>
            </p:txBody>
          </p:sp>
          <p:sp>
            <p:nvSpPr>
              <p:cNvPr id="225" name="Down Arrow 224">
                <a:extLst>
                  <a:ext uri="{FF2B5EF4-FFF2-40B4-BE49-F238E27FC236}">
                    <a16:creationId xmlns:a16="http://schemas.microsoft.com/office/drawing/2014/main" id="{1BF00BFF-CDD9-9201-5E14-2F87D7A1BBD9}"/>
                  </a:ext>
                </a:extLst>
              </p:cNvPr>
              <p:cNvSpPr/>
              <p:nvPr/>
            </p:nvSpPr>
            <p:spPr>
              <a:xfrm rot="10800000">
                <a:off x="9752267" y="5637747"/>
                <a:ext cx="121660" cy="348234"/>
              </a:xfrm>
              <a:prstGeom prst="downArrow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 dirty="0"/>
              </a:p>
            </p:txBody>
          </p:sp>
          <p:sp>
            <p:nvSpPr>
              <p:cNvPr id="226" name="Down Arrow 225">
                <a:extLst>
                  <a:ext uri="{FF2B5EF4-FFF2-40B4-BE49-F238E27FC236}">
                    <a16:creationId xmlns:a16="http://schemas.microsoft.com/office/drawing/2014/main" id="{472588AB-F76F-0CC2-BB05-D52F464D3DC0}"/>
                  </a:ext>
                </a:extLst>
              </p:cNvPr>
              <p:cNvSpPr/>
              <p:nvPr/>
            </p:nvSpPr>
            <p:spPr>
              <a:xfrm rot="10800000">
                <a:off x="10650949" y="5658495"/>
                <a:ext cx="121660" cy="348234"/>
              </a:xfrm>
              <a:prstGeom prst="downArrow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 dirty="0"/>
              </a:p>
            </p:txBody>
          </p:sp>
          <p:sp>
            <p:nvSpPr>
              <p:cNvPr id="227" name="Down Arrow 226">
                <a:extLst>
                  <a:ext uri="{FF2B5EF4-FFF2-40B4-BE49-F238E27FC236}">
                    <a16:creationId xmlns:a16="http://schemas.microsoft.com/office/drawing/2014/main" id="{B2B9FEA7-6137-6609-B794-E743EEC347D2}"/>
                  </a:ext>
                </a:extLst>
              </p:cNvPr>
              <p:cNvSpPr/>
              <p:nvPr/>
            </p:nvSpPr>
            <p:spPr>
              <a:xfrm rot="10800000">
                <a:off x="11141644" y="6073931"/>
                <a:ext cx="121660" cy="348234"/>
              </a:xfrm>
              <a:prstGeom prst="downArrow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 dirty="0"/>
              </a:p>
            </p:txBody>
          </p:sp>
          <p:sp>
            <p:nvSpPr>
              <p:cNvPr id="228" name="Down Arrow 227">
                <a:extLst>
                  <a:ext uri="{FF2B5EF4-FFF2-40B4-BE49-F238E27FC236}">
                    <a16:creationId xmlns:a16="http://schemas.microsoft.com/office/drawing/2014/main" id="{C4606CE3-8BD4-18A1-2134-EF7032C38300}"/>
                  </a:ext>
                </a:extLst>
              </p:cNvPr>
              <p:cNvSpPr/>
              <p:nvPr/>
            </p:nvSpPr>
            <p:spPr>
              <a:xfrm rot="10800000">
                <a:off x="10212372" y="6111452"/>
                <a:ext cx="121660" cy="348234"/>
              </a:xfrm>
              <a:prstGeom prst="downArrow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 dirty="0"/>
              </a:p>
            </p:txBody>
          </p:sp>
          <p:sp>
            <p:nvSpPr>
              <p:cNvPr id="229" name="Down Arrow 228">
                <a:extLst>
                  <a:ext uri="{FF2B5EF4-FFF2-40B4-BE49-F238E27FC236}">
                    <a16:creationId xmlns:a16="http://schemas.microsoft.com/office/drawing/2014/main" id="{F0B7D9C3-5D9D-861B-9322-873DC56C1609}"/>
                  </a:ext>
                </a:extLst>
              </p:cNvPr>
              <p:cNvSpPr/>
              <p:nvPr/>
            </p:nvSpPr>
            <p:spPr>
              <a:xfrm rot="10800000">
                <a:off x="9304517" y="6114821"/>
                <a:ext cx="121660" cy="348234"/>
              </a:xfrm>
              <a:prstGeom prst="downArrow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 dirty="0"/>
              </a:p>
            </p:txBody>
          </p:sp>
          <p:sp>
            <p:nvSpPr>
              <p:cNvPr id="230" name="Down Arrow 229">
                <a:extLst>
                  <a:ext uri="{FF2B5EF4-FFF2-40B4-BE49-F238E27FC236}">
                    <a16:creationId xmlns:a16="http://schemas.microsoft.com/office/drawing/2014/main" id="{57569E94-96E7-83AF-C438-CB42A5033935}"/>
                  </a:ext>
                </a:extLst>
              </p:cNvPr>
              <p:cNvSpPr/>
              <p:nvPr/>
            </p:nvSpPr>
            <p:spPr>
              <a:xfrm rot="10800000">
                <a:off x="8383955" y="6114796"/>
                <a:ext cx="121660" cy="348234"/>
              </a:xfrm>
              <a:prstGeom prst="downArrow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 dirty="0"/>
              </a:p>
            </p:txBody>
          </p:sp>
        </p:grpSp>
      </p:grpSp>
      <p:sp>
        <p:nvSpPr>
          <p:cNvPr id="231" name="TextBox 230">
            <a:extLst>
              <a:ext uri="{FF2B5EF4-FFF2-40B4-BE49-F238E27FC236}">
                <a16:creationId xmlns:a16="http://schemas.microsoft.com/office/drawing/2014/main" id="{37374836-E066-612F-B7FE-5DA258A5D11A}"/>
              </a:ext>
            </a:extLst>
          </p:cNvPr>
          <p:cNvSpPr txBox="1"/>
          <p:nvPr/>
        </p:nvSpPr>
        <p:spPr>
          <a:xfrm>
            <a:off x="517632" y="5531447"/>
            <a:ext cx="4819909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350" dirty="0"/>
              <a:t>What are the low lying excitations of the antiferromagnet?</a:t>
            </a:r>
          </a:p>
        </p:txBody>
      </p:sp>
      <p:sp>
        <p:nvSpPr>
          <p:cNvPr id="234" name="TextBox 233">
            <a:extLst>
              <a:ext uri="{FF2B5EF4-FFF2-40B4-BE49-F238E27FC236}">
                <a16:creationId xmlns:a16="http://schemas.microsoft.com/office/drawing/2014/main" id="{7AC61E34-E909-94DC-B0DE-7156DAE0ACE8}"/>
              </a:ext>
            </a:extLst>
          </p:cNvPr>
          <p:cNvSpPr txBox="1"/>
          <p:nvPr/>
        </p:nvSpPr>
        <p:spPr>
          <a:xfrm>
            <a:off x="535033" y="4626011"/>
            <a:ext cx="109196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900" dirty="0"/>
              <a:t>(think classically)</a:t>
            </a:r>
          </a:p>
        </p:txBody>
      </p:sp>
    </p:spTree>
    <p:extLst>
      <p:ext uri="{BB962C8B-B14F-4D97-AF65-F5344CB8AC3E}">
        <p14:creationId xmlns:p14="http://schemas.microsoft.com/office/powerpoint/2010/main" val="4236394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4" grpId="0"/>
      <p:bldP spid="79" grpId="0"/>
      <p:bldP spid="231" grpId="0"/>
      <p:bldP spid="23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D5BD69-7ACF-D91B-6867-A301773F6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76" y="1268730"/>
            <a:ext cx="7914860" cy="884682"/>
          </a:xfrm>
        </p:spPr>
        <p:txBody>
          <a:bodyPr>
            <a:normAutofit fontScale="90000"/>
          </a:bodyPr>
          <a:lstStyle/>
          <a:p>
            <a:r>
              <a:rPr lang="en-GB" dirty="0"/>
              <a:t>Holstein-</a:t>
            </a:r>
            <a:r>
              <a:rPr lang="en-GB" dirty="0" err="1"/>
              <a:t>Primakoff</a:t>
            </a:r>
            <a:r>
              <a:rPr lang="en-GB" dirty="0"/>
              <a:t> approach (map to bosons) 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46B9C5-BF4D-FEE4-DD11-42043386FC60}"/>
              </a:ext>
            </a:extLst>
          </p:cNvPr>
          <p:cNvSpPr txBox="1"/>
          <p:nvPr/>
        </p:nvSpPr>
        <p:spPr>
          <a:xfrm>
            <a:off x="836676" y="2374507"/>
            <a:ext cx="5027530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350" dirty="0"/>
              <a:t>Will do for ferromagnet and in analogy with Antiferromagnet 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A35EEFA-FAA6-AD56-57C3-CBBA9D3AB957}"/>
              </a:ext>
            </a:extLst>
          </p:cNvPr>
          <p:cNvGrpSpPr/>
          <p:nvPr/>
        </p:nvGrpSpPr>
        <p:grpSpPr>
          <a:xfrm rot="10800000">
            <a:off x="918931" y="2777388"/>
            <a:ext cx="1190058" cy="834784"/>
            <a:chOff x="8383955" y="4710250"/>
            <a:chExt cx="2879349" cy="1765760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52B92A79-297D-52C4-B223-EAE1B03443F1}"/>
                </a:ext>
              </a:extLst>
            </p:cNvPr>
            <p:cNvGrpSpPr/>
            <p:nvPr/>
          </p:nvGrpSpPr>
          <p:grpSpPr>
            <a:xfrm>
              <a:off x="8445157" y="4890112"/>
              <a:ext cx="2743201" cy="1371600"/>
              <a:chOff x="8445157" y="4890112"/>
              <a:chExt cx="2743201" cy="1371600"/>
            </a:xfrm>
          </p:grpSpPr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id="{C02A6FD0-FAE8-873E-CAB2-4556AF27E7BD}"/>
                  </a:ext>
                </a:extLst>
              </p:cNvPr>
              <p:cNvGrpSpPr/>
              <p:nvPr/>
            </p:nvGrpSpPr>
            <p:grpSpPr>
              <a:xfrm>
                <a:off x="9816758" y="4890112"/>
                <a:ext cx="1371600" cy="1371600"/>
                <a:chOff x="8359425" y="4914631"/>
                <a:chExt cx="1371600" cy="1371600"/>
              </a:xfrm>
            </p:grpSpPr>
            <p:grpSp>
              <p:nvGrpSpPr>
                <p:cNvPr id="50" name="Group 49">
                  <a:extLst>
                    <a:ext uri="{FF2B5EF4-FFF2-40B4-BE49-F238E27FC236}">
                      <a16:creationId xmlns:a16="http://schemas.microsoft.com/office/drawing/2014/main" id="{B0E0BCDD-AC99-27C1-B2BF-C27F0FFFF0F3}"/>
                    </a:ext>
                  </a:extLst>
                </p:cNvPr>
                <p:cNvGrpSpPr/>
                <p:nvPr/>
              </p:nvGrpSpPr>
              <p:grpSpPr>
                <a:xfrm>
                  <a:off x="8359425" y="4914631"/>
                  <a:ext cx="1371600" cy="457200"/>
                  <a:chOff x="8359425" y="4901184"/>
                  <a:chExt cx="1371600" cy="457200"/>
                </a:xfrm>
              </p:grpSpPr>
              <p:sp>
                <p:nvSpPr>
                  <p:cNvPr id="59" name="Rectangle 58">
                    <a:extLst>
                      <a:ext uri="{FF2B5EF4-FFF2-40B4-BE49-F238E27FC236}">
                        <a16:creationId xmlns:a16="http://schemas.microsoft.com/office/drawing/2014/main" id="{4B17CDB5-1F58-BB91-BCCA-EB3F9B4BFC4E}"/>
                      </a:ext>
                    </a:extLst>
                  </p:cNvPr>
                  <p:cNvSpPr/>
                  <p:nvPr/>
                </p:nvSpPr>
                <p:spPr>
                  <a:xfrm>
                    <a:off x="8359425" y="4901184"/>
                    <a:ext cx="457200" cy="457200"/>
                  </a:xfrm>
                  <a:prstGeom prst="rect">
                    <a:avLst/>
                  </a:prstGeom>
                  <a:noFill/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350"/>
                  </a:p>
                </p:txBody>
              </p:sp>
              <p:sp>
                <p:nvSpPr>
                  <p:cNvPr id="60" name="Rectangle 59">
                    <a:extLst>
                      <a:ext uri="{FF2B5EF4-FFF2-40B4-BE49-F238E27FC236}">
                        <a16:creationId xmlns:a16="http://schemas.microsoft.com/office/drawing/2014/main" id="{C679854B-1425-ADF8-556D-19A1DA447482}"/>
                      </a:ext>
                    </a:extLst>
                  </p:cNvPr>
                  <p:cNvSpPr/>
                  <p:nvPr/>
                </p:nvSpPr>
                <p:spPr>
                  <a:xfrm>
                    <a:off x="8816625" y="4901184"/>
                    <a:ext cx="457200" cy="457200"/>
                  </a:xfrm>
                  <a:prstGeom prst="rect">
                    <a:avLst/>
                  </a:prstGeom>
                  <a:noFill/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350"/>
                  </a:p>
                </p:txBody>
              </p:sp>
              <p:sp>
                <p:nvSpPr>
                  <p:cNvPr id="61" name="Rectangle 60">
                    <a:extLst>
                      <a:ext uri="{FF2B5EF4-FFF2-40B4-BE49-F238E27FC236}">
                        <a16:creationId xmlns:a16="http://schemas.microsoft.com/office/drawing/2014/main" id="{30EEE0C1-46B5-DD4A-229F-59D52F745B78}"/>
                      </a:ext>
                    </a:extLst>
                  </p:cNvPr>
                  <p:cNvSpPr/>
                  <p:nvPr/>
                </p:nvSpPr>
                <p:spPr>
                  <a:xfrm>
                    <a:off x="9273825" y="4901184"/>
                    <a:ext cx="457200" cy="457200"/>
                  </a:xfrm>
                  <a:prstGeom prst="rect">
                    <a:avLst/>
                  </a:prstGeom>
                  <a:noFill/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350"/>
                  </a:p>
                </p:txBody>
              </p:sp>
            </p:grpSp>
            <p:grpSp>
              <p:nvGrpSpPr>
                <p:cNvPr id="51" name="Group 50">
                  <a:extLst>
                    <a:ext uri="{FF2B5EF4-FFF2-40B4-BE49-F238E27FC236}">
                      <a16:creationId xmlns:a16="http://schemas.microsoft.com/office/drawing/2014/main" id="{5ECD5A18-38A8-DE2B-9E0F-664805D06049}"/>
                    </a:ext>
                  </a:extLst>
                </p:cNvPr>
                <p:cNvGrpSpPr/>
                <p:nvPr/>
              </p:nvGrpSpPr>
              <p:grpSpPr>
                <a:xfrm>
                  <a:off x="8359425" y="5371831"/>
                  <a:ext cx="1371600" cy="457200"/>
                  <a:chOff x="8359425" y="4901184"/>
                  <a:chExt cx="1371600" cy="457200"/>
                </a:xfrm>
              </p:grpSpPr>
              <p:sp>
                <p:nvSpPr>
                  <p:cNvPr id="56" name="Rectangle 55">
                    <a:extLst>
                      <a:ext uri="{FF2B5EF4-FFF2-40B4-BE49-F238E27FC236}">
                        <a16:creationId xmlns:a16="http://schemas.microsoft.com/office/drawing/2014/main" id="{032D7B87-E5A9-993D-B651-610F60E9EEF8}"/>
                      </a:ext>
                    </a:extLst>
                  </p:cNvPr>
                  <p:cNvSpPr/>
                  <p:nvPr/>
                </p:nvSpPr>
                <p:spPr>
                  <a:xfrm>
                    <a:off x="8359425" y="4901184"/>
                    <a:ext cx="457200" cy="457200"/>
                  </a:xfrm>
                  <a:prstGeom prst="rect">
                    <a:avLst/>
                  </a:prstGeom>
                  <a:noFill/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350"/>
                  </a:p>
                </p:txBody>
              </p:sp>
              <p:sp>
                <p:nvSpPr>
                  <p:cNvPr id="57" name="Rectangle 56">
                    <a:extLst>
                      <a:ext uri="{FF2B5EF4-FFF2-40B4-BE49-F238E27FC236}">
                        <a16:creationId xmlns:a16="http://schemas.microsoft.com/office/drawing/2014/main" id="{ADBAD757-E38B-8A36-47E1-1B5740595AB2}"/>
                      </a:ext>
                    </a:extLst>
                  </p:cNvPr>
                  <p:cNvSpPr/>
                  <p:nvPr/>
                </p:nvSpPr>
                <p:spPr>
                  <a:xfrm>
                    <a:off x="8816625" y="4901184"/>
                    <a:ext cx="457200" cy="457200"/>
                  </a:xfrm>
                  <a:prstGeom prst="rect">
                    <a:avLst/>
                  </a:prstGeom>
                  <a:noFill/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350"/>
                  </a:p>
                </p:txBody>
              </p:sp>
              <p:sp>
                <p:nvSpPr>
                  <p:cNvPr id="58" name="Rectangle 57">
                    <a:extLst>
                      <a:ext uri="{FF2B5EF4-FFF2-40B4-BE49-F238E27FC236}">
                        <a16:creationId xmlns:a16="http://schemas.microsoft.com/office/drawing/2014/main" id="{B9024B08-673F-49E2-4625-20DF9C9C5AA9}"/>
                      </a:ext>
                    </a:extLst>
                  </p:cNvPr>
                  <p:cNvSpPr/>
                  <p:nvPr/>
                </p:nvSpPr>
                <p:spPr>
                  <a:xfrm>
                    <a:off x="9273825" y="4901184"/>
                    <a:ext cx="457200" cy="457200"/>
                  </a:xfrm>
                  <a:prstGeom prst="rect">
                    <a:avLst/>
                  </a:prstGeom>
                  <a:noFill/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350"/>
                  </a:p>
                </p:txBody>
              </p:sp>
            </p:grpSp>
            <p:grpSp>
              <p:nvGrpSpPr>
                <p:cNvPr id="52" name="Group 51">
                  <a:extLst>
                    <a:ext uri="{FF2B5EF4-FFF2-40B4-BE49-F238E27FC236}">
                      <a16:creationId xmlns:a16="http://schemas.microsoft.com/office/drawing/2014/main" id="{84A8B570-22B7-9729-9399-D71AD4FF03E1}"/>
                    </a:ext>
                  </a:extLst>
                </p:cNvPr>
                <p:cNvGrpSpPr/>
                <p:nvPr/>
              </p:nvGrpSpPr>
              <p:grpSpPr>
                <a:xfrm>
                  <a:off x="8359425" y="5829031"/>
                  <a:ext cx="1371600" cy="457200"/>
                  <a:chOff x="8359425" y="4901184"/>
                  <a:chExt cx="1371600" cy="457200"/>
                </a:xfrm>
              </p:grpSpPr>
              <p:sp>
                <p:nvSpPr>
                  <p:cNvPr id="53" name="Rectangle 52">
                    <a:extLst>
                      <a:ext uri="{FF2B5EF4-FFF2-40B4-BE49-F238E27FC236}">
                        <a16:creationId xmlns:a16="http://schemas.microsoft.com/office/drawing/2014/main" id="{6562BE87-3E10-3A3F-CF3B-A4ADCFA38C90}"/>
                      </a:ext>
                    </a:extLst>
                  </p:cNvPr>
                  <p:cNvSpPr/>
                  <p:nvPr/>
                </p:nvSpPr>
                <p:spPr>
                  <a:xfrm>
                    <a:off x="8359425" y="4901184"/>
                    <a:ext cx="457200" cy="457200"/>
                  </a:xfrm>
                  <a:prstGeom prst="rect">
                    <a:avLst/>
                  </a:prstGeom>
                  <a:noFill/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350"/>
                  </a:p>
                </p:txBody>
              </p:sp>
              <p:sp>
                <p:nvSpPr>
                  <p:cNvPr id="54" name="Rectangle 53">
                    <a:extLst>
                      <a:ext uri="{FF2B5EF4-FFF2-40B4-BE49-F238E27FC236}">
                        <a16:creationId xmlns:a16="http://schemas.microsoft.com/office/drawing/2014/main" id="{26934C60-CAA8-150D-7E42-86FFEC843B1B}"/>
                      </a:ext>
                    </a:extLst>
                  </p:cNvPr>
                  <p:cNvSpPr/>
                  <p:nvPr/>
                </p:nvSpPr>
                <p:spPr>
                  <a:xfrm>
                    <a:off x="8816625" y="4901184"/>
                    <a:ext cx="457200" cy="457200"/>
                  </a:xfrm>
                  <a:prstGeom prst="rect">
                    <a:avLst/>
                  </a:prstGeom>
                  <a:noFill/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350"/>
                  </a:p>
                </p:txBody>
              </p:sp>
              <p:sp>
                <p:nvSpPr>
                  <p:cNvPr id="55" name="Rectangle 54">
                    <a:extLst>
                      <a:ext uri="{FF2B5EF4-FFF2-40B4-BE49-F238E27FC236}">
                        <a16:creationId xmlns:a16="http://schemas.microsoft.com/office/drawing/2014/main" id="{C7466F97-C930-0E8B-B668-AC16BF9D1508}"/>
                      </a:ext>
                    </a:extLst>
                  </p:cNvPr>
                  <p:cNvSpPr/>
                  <p:nvPr/>
                </p:nvSpPr>
                <p:spPr>
                  <a:xfrm>
                    <a:off x="9273825" y="4901184"/>
                    <a:ext cx="457200" cy="457200"/>
                  </a:xfrm>
                  <a:prstGeom prst="rect">
                    <a:avLst/>
                  </a:prstGeom>
                  <a:noFill/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350"/>
                  </a:p>
                </p:txBody>
              </p:sp>
            </p:grpSp>
          </p:grpSp>
          <p:grpSp>
            <p:nvGrpSpPr>
              <p:cNvPr id="37" name="Group 36">
                <a:extLst>
                  <a:ext uri="{FF2B5EF4-FFF2-40B4-BE49-F238E27FC236}">
                    <a16:creationId xmlns:a16="http://schemas.microsoft.com/office/drawing/2014/main" id="{19D83D70-9C9D-A82C-4596-F12457B761D4}"/>
                  </a:ext>
                </a:extLst>
              </p:cNvPr>
              <p:cNvGrpSpPr/>
              <p:nvPr/>
            </p:nvGrpSpPr>
            <p:grpSpPr>
              <a:xfrm>
                <a:off x="8445157" y="4890112"/>
                <a:ext cx="1371600" cy="1371600"/>
                <a:chOff x="8359425" y="4914631"/>
                <a:chExt cx="1371600" cy="1371600"/>
              </a:xfrm>
            </p:grpSpPr>
            <p:grpSp>
              <p:nvGrpSpPr>
                <p:cNvPr id="38" name="Group 37">
                  <a:extLst>
                    <a:ext uri="{FF2B5EF4-FFF2-40B4-BE49-F238E27FC236}">
                      <a16:creationId xmlns:a16="http://schemas.microsoft.com/office/drawing/2014/main" id="{36607E39-9AFD-24FD-3883-9A878627F1A6}"/>
                    </a:ext>
                  </a:extLst>
                </p:cNvPr>
                <p:cNvGrpSpPr/>
                <p:nvPr/>
              </p:nvGrpSpPr>
              <p:grpSpPr>
                <a:xfrm>
                  <a:off x="8359425" y="4914631"/>
                  <a:ext cx="1371600" cy="457200"/>
                  <a:chOff x="8359425" y="4901184"/>
                  <a:chExt cx="1371600" cy="457200"/>
                </a:xfrm>
              </p:grpSpPr>
              <p:sp>
                <p:nvSpPr>
                  <p:cNvPr id="47" name="Rectangle 46">
                    <a:extLst>
                      <a:ext uri="{FF2B5EF4-FFF2-40B4-BE49-F238E27FC236}">
                        <a16:creationId xmlns:a16="http://schemas.microsoft.com/office/drawing/2014/main" id="{DBE21222-AA68-C194-6DDC-BD252AC65C94}"/>
                      </a:ext>
                    </a:extLst>
                  </p:cNvPr>
                  <p:cNvSpPr/>
                  <p:nvPr/>
                </p:nvSpPr>
                <p:spPr>
                  <a:xfrm>
                    <a:off x="8359425" y="4901184"/>
                    <a:ext cx="457200" cy="457200"/>
                  </a:xfrm>
                  <a:prstGeom prst="rect">
                    <a:avLst/>
                  </a:prstGeom>
                  <a:noFill/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350"/>
                  </a:p>
                </p:txBody>
              </p:sp>
              <p:sp>
                <p:nvSpPr>
                  <p:cNvPr id="48" name="Rectangle 47">
                    <a:extLst>
                      <a:ext uri="{FF2B5EF4-FFF2-40B4-BE49-F238E27FC236}">
                        <a16:creationId xmlns:a16="http://schemas.microsoft.com/office/drawing/2014/main" id="{BAA60DFD-9223-8500-065C-4F106C94EBBE}"/>
                      </a:ext>
                    </a:extLst>
                  </p:cNvPr>
                  <p:cNvSpPr/>
                  <p:nvPr/>
                </p:nvSpPr>
                <p:spPr>
                  <a:xfrm>
                    <a:off x="8816625" y="4901184"/>
                    <a:ext cx="457200" cy="457200"/>
                  </a:xfrm>
                  <a:prstGeom prst="rect">
                    <a:avLst/>
                  </a:prstGeom>
                  <a:noFill/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350"/>
                  </a:p>
                </p:txBody>
              </p:sp>
              <p:sp>
                <p:nvSpPr>
                  <p:cNvPr id="49" name="Rectangle 48">
                    <a:extLst>
                      <a:ext uri="{FF2B5EF4-FFF2-40B4-BE49-F238E27FC236}">
                        <a16:creationId xmlns:a16="http://schemas.microsoft.com/office/drawing/2014/main" id="{BD163132-BE20-6F7B-5F10-A2300F6A1F37}"/>
                      </a:ext>
                    </a:extLst>
                  </p:cNvPr>
                  <p:cNvSpPr/>
                  <p:nvPr/>
                </p:nvSpPr>
                <p:spPr>
                  <a:xfrm>
                    <a:off x="9273825" y="4901184"/>
                    <a:ext cx="457200" cy="457200"/>
                  </a:xfrm>
                  <a:prstGeom prst="rect">
                    <a:avLst/>
                  </a:prstGeom>
                  <a:noFill/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350"/>
                  </a:p>
                </p:txBody>
              </p:sp>
            </p:grpSp>
            <p:grpSp>
              <p:nvGrpSpPr>
                <p:cNvPr id="39" name="Group 38">
                  <a:extLst>
                    <a:ext uri="{FF2B5EF4-FFF2-40B4-BE49-F238E27FC236}">
                      <a16:creationId xmlns:a16="http://schemas.microsoft.com/office/drawing/2014/main" id="{5B259459-0C4F-585B-1A98-5EC6B83420C1}"/>
                    </a:ext>
                  </a:extLst>
                </p:cNvPr>
                <p:cNvGrpSpPr/>
                <p:nvPr/>
              </p:nvGrpSpPr>
              <p:grpSpPr>
                <a:xfrm>
                  <a:off x="8359425" y="5371831"/>
                  <a:ext cx="1371600" cy="457200"/>
                  <a:chOff x="8359425" y="4901184"/>
                  <a:chExt cx="1371600" cy="457200"/>
                </a:xfrm>
              </p:grpSpPr>
              <p:sp>
                <p:nvSpPr>
                  <p:cNvPr id="44" name="Rectangle 43">
                    <a:extLst>
                      <a:ext uri="{FF2B5EF4-FFF2-40B4-BE49-F238E27FC236}">
                        <a16:creationId xmlns:a16="http://schemas.microsoft.com/office/drawing/2014/main" id="{AB8F0833-043F-A899-D923-2D3E1745EA62}"/>
                      </a:ext>
                    </a:extLst>
                  </p:cNvPr>
                  <p:cNvSpPr/>
                  <p:nvPr/>
                </p:nvSpPr>
                <p:spPr>
                  <a:xfrm>
                    <a:off x="8359425" y="4901184"/>
                    <a:ext cx="457200" cy="457200"/>
                  </a:xfrm>
                  <a:prstGeom prst="rect">
                    <a:avLst/>
                  </a:prstGeom>
                  <a:noFill/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350"/>
                  </a:p>
                </p:txBody>
              </p:sp>
              <p:sp>
                <p:nvSpPr>
                  <p:cNvPr id="45" name="Rectangle 44">
                    <a:extLst>
                      <a:ext uri="{FF2B5EF4-FFF2-40B4-BE49-F238E27FC236}">
                        <a16:creationId xmlns:a16="http://schemas.microsoft.com/office/drawing/2014/main" id="{8BD79DE8-2890-EF08-61EA-0B8076491964}"/>
                      </a:ext>
                    </a:extLst>
                  </p:cNvPr>
                  <p:cNvSpPr/>
                  <p:nvPr/>
                </p:nvSpPr>
                <p:spPr>
                  <a:xfrm>
                    <a:off x="8816625" y="4901184"/>
                    <a:ext cx="457200" cy="457200"/>
                  </a:xfrm>
                  <a:prstGeom prst="rect">
                    <a:avLst/>
                  </a:prstGeom>
                  <a:noFill/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350"/>
                  </a:p>
                </p:txBody>
              </p:sp>
              <p:sp>
                <p:nvSpPr>
                  <p:cNvPr id="46" name="Rectangle 45">
                    <a:extLst>
                      <a:ext uri="{FF2B5EF4-FFF2-40B4-BE49-F238E27FC236}">
                        <a16:creationId xmlns:a16="http://schemas.microsoft.com/office/drawing/2014/main" id="{377B6AAA-F648-3330-AD74-F6DA13FBFB71}"/>
                      </a:ext>
                    </a:extLst>
                  </p:cNvPr>
                  <p:cNvSpPr/>
                  <p:nvPr/>
                </p:nvSpPr>
                <p:spPr>
                  <a:xfrm>
                    <a:off x="9273825" y="4901184"/>
                    <a:ext cx="457200" cy="457200"/>
                  </a:xfrm>
                  <a:prstGeom prst="rect">
                    <a:avLst/>
                  </a:prstGeom>
                  <a:noFill/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350"/>
                  </a:p>
                </p:txBody>
              </p:sp>
            </p:grpSp>
            <p:grpSp>
              <p:nvGrpSpPr>
                <p:cNvPr id="40" name="Group 39">
                  <a:extLst>
                    <a:ext uri="{FF2B5EF4-FFF2-40B4-BE49-F238E27FC236}">
                      <a16:creationId xmlns:a16="http://schemas.microsoft.com/office/drawing/2014/main" id="{383DB37A-021A-FD05-6385-2C75E057848D}"/>
                    </a:ext>
                  </a:extLst>
                </p:cNvPr>
                <p:cNvGrpSpPr/>
                <p:nvPr/>
              </p:nvGrpSpPr>
              <p:grpSpPr>
                <a:xfrm>
                  <a:off x="8359425" y="5829031"/>
                  <a:ext cx="1371600" cy="457200"/>
                  <a:chOff x="8359425" y="4901184"/>
                  <a:chExt cx="1371600" cy="457200"/>
                </a:xfrm>
              </p:grpSpPr>
              <p:sp>
                <p:nvSpPr>
                  <p:cNvPr id="41" name="Rectangle 40">
                    <a:extLst>
                      <a:ext uri="{FF2B5EF4-FFF2-40B4-BE49-F238E27FC236}">
                        <a16:creationId xmlns:a16="http://schemas.microsoft.com/office/drawing/2014/main" id="{75B6B7F3-22C4-C5BA-FFBC-9D06306E361D}"/>
                      </a:ext>
                    </a:extLst>
                  </p:cNvPr>
                  <p:cNvSpPr/>
                  <p:nvPr/>
                </p:nvSpPr>
                <p:spPr>
                  <a:xfrm>
                    <a:off x="8359425" y="4901184"/>
                    <a:ext cx="457200" cy="457200"/>
                  </a:xfrm>
                  <a:prstGeom prst="rect">
                    <a:avLst/>
                  </a:prstGeom>
                  <a:noFill/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350"/>
                  </a:p>
                </p:txBody>
              </p:sp>
              <p:sp>
                <p:nvSpPr>
                  <p:cNvPr id="42" name="Rectangle 41">
                    <a:extLst>
                      <a:ext uri="{FF2B5EF4-FFF2-40B4-BE49-F238E27FC236}">
                        <a16:creationId xmlns:a16="http://schemas.microsoft.com/office/drawing/2014/main" id="{BF880E32-3D21-66D9-235A-05F6B142A2B5}"/>
                      </a:ext>
                    </a:extLst>
                  </p:cNvPr>
                  <p:cNvSpPr/>
                  <p:nvPr/>
                </p:nvSpPr>
                <p:spPr>
                  <a:xfrm>
                    <a:off x="8816625" y="4901184"/>
                    <a:ext cx="457200" cy="457200"/>
                  </a:xfrm>
                  <a:prstGeom prst="rect">
                    <a:avLst/>
                  </a:prstGeom>
                  <a:noFill/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350"/>
                  </a:p>
                </p:txBody>
              </p:sp>
              <p:sp>
                <p:nvSpPr>
                  <p:cNvPr id="43" name="Rectangle 42">
                    <a:extLst>
                      <a:ext uri="{FF2B5EF4-FFF2-40B4-BE49-F238E27FC236}">
                        <a16:creationId xmlns:a16="http://schemas.microsoft.com/office/drawing/2014/main" id="{B8E7B0CD-E312-CDA5-6B34-F62085C09607}"/>
                      </a:ext>
                    </a:extLst>
                  </p:cNvPr>
                  <p:cNvSpPr/>
                  <p:nvPr/>
                </p:nvSpPr>
                <p:spPr>
                  <a:xfrm>
                    <a:off x="9273825" y="4901184"/>
                    <a:ext cx="457200" cy="457200"/>
                  </a:xfrm>
                  <a:prstGeom prst="rect">
                    <a:avLst/>
                  </a:prstGeom>
                  <a:noFill/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350"/>
                  </a:p>
                </p:txBody>
              </p:sp>
            </p:grpSp>
          </p:grpSp>
        </p:grpSp>
        <p:sp>
          <p:nvSpPr>
            <p:cNvPr id="8" name="Down Arrow 7">
              <a:extLst>
                <a:ext uri="{FF2B5EF4-FFF2-40B4-BE49-F238E27FC236}">
                  <a16:creationId xmlns:a16="http://schemas.microsoft.com/office/drawing/2014/main" id="{4A6E3439-5C6B-AC2C-17CF-D3DC912201BC}"/>
                </a:ext>
              </a:extLst>
            </p:cNvPr>
            <p:cNvSpPr/>
            <p:nvPr/>
          </p:nvSpPr>
          <p:spPr>
            <a:xfrm rot="10800000">
              <a:off x="10677386" y="6090263"/>
              <a:ext cx="121659" cy="348234"/>
            </a:xfrm>
            <a:prstGeom prst="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9" name="Down Arrow 8">
              <a:extLst>
                <a:ext uri="{FF2B5EF4-FFF2-40B4-BE49-F238E27FC236}">
                  <a16:creationId xmlns:a16="http://schemas.microsoft.com/office/drawing/2014/main" id="{21D27EF6-FC2D-E423-560D-B2594D530177}"/>
                </a:ext>
              </a:extLst>
            </p:cNvPr>
            <p:cNvSpPr/>
            <p:nvPr/>
          </p:nvSpPr>
          <p:spPr>
            <a:xfrm rot="10800000">
              <a:off x="8393999" y="5610577"/>
              <a:ext cx="121659" cy="348234"/>
            </a:xfrm>
            <a:prstGeom prst="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10" name="Down Arrow 9">
              <a:extLst>
                <a:ext uri="{FF2B5EF4-FFF2-40B4-BE49-F238E27FC236}">
                  <a16:creationId xmlns:a16="http://schemas.microsoft.com/office/drawing/2014/main" id="{3BBBCD7C-494F-7024-4D71-5A86EB8EE823}"/>
                </a:ext>
              </a:extLst>
            </p:cNvPr>
            <p:cNvSpPr/>
            <p:nvPr/>
          </p:nvSpPr>
          <p:spPr>
            <a:xfrm rot="10800000">
              <a:off x="8838008" y="6078843"/>
              <a:ext cx="121659" cy="348234"/>
            </a:xfrm>
            <a:prstGeom prst="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11" name="Down Arrow 10">
              <a:extLst>
                <a:ext uri="{FF2B5EF4-FFF2-40B4-BE49-F238E27FC236}">
                  <a16:creationId xmlns:a16="http://schemas.microsoft.com/office/drawing/2014/main" id="{B1657EEB-BF21-B83A-32E7-056C76F6971D}"/>
                </a:ext>
              </a:extLst>
            </p:cNvPr>
            <p:cNvSpPr/>
            <p:nvPr/>
          </p:nvSpPr>
          <p:spPr>
            <a:xfrm rot="10800000">
              <a:off x="8841944" y="5173195"/>
              <a:ext cx="121659" cy="348234"/>
            </a:xfrm>
            <a:prstGeom prst="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12" name="Down Arrow 11">
              <a:extLst>
                <a:ext uri="{FF2B5EF4-FFF2-40B4-BE49-F238E27FC236}">
                  <a16:creationId xmlns:a16="http://schemas.microsoft.com/office/drawing/2014/main" id="{72A2ED85-8BAA-E2E2-85D1-0BBAD95DB9A9}"/>
                </a:ext>
              </a:extLst>
            </p:cNvPr>
            <p:cNvSpPr/>
            <p:nvPr/>
          </p:nvSpPr>
          <p:spPr>
            <a:xfrm rot="10800000">
              <a:off x="9299101" y="5651877"/>
              <a:ext cx="121659" cy="348234"/>
            </a:xfrm>
            <a:prstGeom prst="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13" name="Down Arrow 12">
              <a:extLst>
                <a:ext uri="{FF2B5EF4-FFF2-40B4-BE49-F238E27FC236}">
                  <a16:creationId xmlns:a16="http://schemas.microsoft.com/office/drawing/2014/main" id="{14A05165-8CC5-1BDE-6421-CEF381E52F92}"/>
                </a:ext>
              </a:extLst>
            </p:cNvPr>
            <p:cNvSpPr/>
            <p:nvPr/>
          </p:nvSpPr>
          <p:spPr>
            <a:xfrm rot="10800000">
              <a:off x="9755927" y="6127776"/>
              <a:ext cx="121659" cy="348234"/>
            </a:xfrm>
            <a:prstGeom prst="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14" name="Down Arrow 13">
              <a:extLst>
                <a:ext uri="{FF2B5EF4-FFF2-40B4-BE49-F238E27FC236}">
                  <a16:creationId xmlns:a16="http://schemas.microsoft.com/office/drawing/2014/main" id="{654A3DC6-7181-5AE5-D266-C17E36141E56}"/>
                </a:ext>
              </a:extLst>
            </p:cNvPr>
            <p:cNvSpPr/>
            <p:nvPr/>
          </p:nvSpPr>
          <p:spPr>
            <a:xfrm rot="10800000">
              <a:off x="9756684" y="5173196"/>
              <a:ext cx="121659" cy="348234"/>
            </a:xfrm>
            <a:prstGeom prst="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15" name="Down Arrow 14">
              <a:extLst>
                <a:ext uri="{FF2B5EF4-FFF2-40B4-BE49-F238E27FC236}">
                  <a16:creationId xmlns:a16="http://schemas.microsoft.com/office/drawing/2014/main" id="{2FD7FE46-F454-3D32-763D-4E93BDC45224}"/>
                </a:ext>
              </a:extLst>
            </p:cNvPr>
            <p:cNvSpPr/>
            <p:nvPr/>
          </p:nvSpPr>
          <p:spPr>
            <a:xfrm rot="10800000">
              <a:off x="9285125" y="4710250"/>
              <a:ext cx="121659" cy="348234"/>
            </a:xfrm>
            <a:prstGeom prst="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16" name="Down Arrow 15">
              <a:extLst>
                <a:ext uri="{FF2B5EF4-FFF2-40B4-BE49-F238E27FC236}">
                  <a16:creationId xmlns:a16="http://schemas.microsoft.com/office/drawing/2014/main" id="{506A04E1-45AF-2C58-283C-CD84C27C317E}"/>
                </a:ext>
              </a:extLst>
            </p:cNvPr>
            <p:cNvSpPr/>
            <p:nvPr/>
          </p:nvSpPr>
          <p:spPr>
            <a:xfrm rot="10800000">
              <a:off x="8399096" y="4760998"/>
              <a:ext cx="121659" cy="348234"/>
            </a:xfrm>
            <a:prstGeom prst="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 dirty="0"/>
            </a:p>
          </p:txBody>
        </p:sp>
        <p:sp>
          <p:nvSpPr>
            <p:cNvPr id="17" name="Down Arrow 16">
              <a:extLst>
                <a:ext uri="{FF2B5EF4-FFF2-40B4-BE49-F238E27FC236}">
                  <a16:creationId xmlns:a16="http://schemas.microsoft.com/office/drawing/2014/main" id="{662F9534-A1E8-9C8D-2BDF-702D48D355B3}"/>
                </a:ext>
              </a:extLst>
            </p:cNvPr>
            <p:cNvSpPr/>
            <p:nvPr/>
          </p:nvSpPr>
          <p:spPr>
            <a:xfrm rot="10800000">
              <a:off x="10212372" y="5658494"/>
              <a:ext cx="121659" cy="348234"/>
            </a:xfrm>
            <a:prstGeom prst="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18" name="Down Arrow 17">
              <a:extLst>
                <a:ext uri="{FF2B5EF4-FFF2-40B4-BE49-F238E27FC236}">
                  <a16:creationId xmlns:a16="http://schemas.microsoft.com/office/drawing/2014/main" id="{37BC79D1-10FE-AD11-7097-B9260B28949A}"/>
                </a:ext>
              </a:extLst>
            </p:cNvPr>
            <p:cNvSpPr/>
            <p:nvPr/>
          </p:nvSpPr>
          <p:spPr>
            <a:xfrm rot="10800000">
              <a:off x="10671424" y="5186267"/>
              <a:ext cx="121659" cy="348234"/>
            </a:xfrm>
            <a:prstGeom prst="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19" name="Down Arrow 18">
              <a:extLst>
                <a:ext uri="{FF2B5EF4-FFF2-40B4-BE49-F238E27FC236}">
                  <a16:creationId xmlns:a16="http://schemas.microsoft.com/office/drawing/2014/main" id="{C5FBDC2B-B459-DA28-A592-408C3F34D122}"/>
                </a:ext>
              </a:extLst>
            </p:cNvPr>
            <p:cNvSpPr/>
            <p:nvPr/>
          </p:nvSpPr>
          <p:spPr>
            <a:xfrm rot="10800000">
              <a:off x="11127527" y="5633431"/>
              <a:ext cx="121659" cy="348234"/>
            </a:xfrm>
            <a:prstGeom prst="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20" name="Down Arrow 19">
              <a:extLst>
                <a:ext uri="{FF2B5EF4-FFF2-40B4-BE49-F238E27FC236}">
                  <a16:creationId xmlns:a16="http://schemas.microsoft.com/office/drawing/2014/main" id="{67C16D89-FA16-A31D-5E98-4E551A2C99E6}"/>
                </a:ext>
              </a:extLst>
            </p:cNvPr>
            <p:cNvSpPr/>
            <p:nvPr/>
          </p:nvSpPr>
          <p:spPr>
            <a:xfrm rot="10800000">
              <a:off x="10212372" y="4713326"/>
              <a:ext cx="121659" cy="348234"/>
            </a:xfrm>
            <a:prstGeom prst="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21" name="Down Arrow 20">
              <a:extLst>
                <a:ext uri="{FF2B5EF4-FFF2-40B4-BE49-F238E27FC236}">
                  <a16:creationId xmlns:a16="http://schemas.microsoft.com/office/drawing/2014/main" id="{2D6AA65E-1D46-5F72-DB84-BE9886EF0A29}"/>
                </a:ext>
              </a:extLst>
            </p:cNvPr>
            <p:cNvSpPr/>
            <p:nvPr/>
          </p:nvSpPr>
          <p:spPr>
            <a:xfrm rot="10800000">
              <a:off x="11124306" y="4755235"/>
              <a:ext cx="121659" cy="348234"/>
            </a:xfrm>
            <a:prstGeom prst="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 dirty="0"/>
            </a:p>
          </p:txBody>
        </p:sp>
        <p:sp>
          <p:nvSpPr>
            <p:cNvPr id="22" name="Down Arrow 21">
              <a:extLst>
                <a:ext uri="{FF2B5EF4-FFF2-40B4-BE49-F238E27FC236}">
                  <a16:creationId xmlns:a16="http://schemas.microsoft.com/office/drawing/2014/main" id="{AD5D3824-1C71-72A6-7EEB-BAB4F094B631}"/>
                </a:ext>
              </a:extLst>
            </p:cNvPr>
            <p:cNvSpPr/>
            <p:nvPr/>
          </p:nvSpPr>
          <p:spPr>
            <a:xfrm rot="10800000">
              <a:off x="8838007" y="4724747"/>
              <a:ext cx="121660" cy="348234"/>
            </a:xfrm>
            <a:prstGeom prst="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 dirty="0"/>
            </a:p>
          </p:txBody>
        </p:sp>
        <p:sp>
          <p:nvSpPr>
            <p:cNvPr id="23" name="Down Arrow 22">
              <a:extLst>
                <a:ext uri="{FF2B5EF4-FFF2-40B4-BE49-F238E27FC236}">
                  <a16:creationId xmlns:a16="http://schemas.microsoft.com/office/drawing/2014/main" id="{5C5EA071-41C1-977F-3170-551860DE76DA}"/>
                </a:ext>
              </a:extLst>
            </p:cNvPr>
            <p:cNvSpPr/>
            <p:nvPr/>
          </p:nvSpPr>
          <p:spPr>
            <a:xfrm rot="10800000">
              <a:off x="9757900" y="4710250"/>
              <a:ext cx="121660" cy="348234"/>
            </a:xfrm>
            <a:prstGeom prst="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 dirty="0"/>
            </a:p>
          </p:txBody>
        </p:sp>
        <p:sp>
          <p:nvSpPr>
            <p:cNvPr id="24" name="Down Arrow 23">
              <a:extLst>
                <a:ext uri="{FF2B5EF4-FFF2-40B4-BE49-F238E27FC236}">
                  <a16:creationId xmlns:a16="http://schemas.microsoft.com/office/drawing/2014/main" id="{61B942CC-B948-D58D-34C4-DC2B737F3E99}"/>
                </a:ext>
              </a:extLst>
            </p:cNvPr>
            <p:cNvSpPr/>
            <p:nvPr/>
          </p:nvSpPr>
          <p:spPr>
            <a:xfrm rot="10800000">
              <a:off x="10678961" y="4720206"/>
              <a:ext cx="121660" cy="348234"/>
            </a:xfrm>
            <a:prstGeom prst="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 dirty="0"/>
            </a:p>
          </p:txBody>
        </p:sp>
        <p:sp>
          <p:nvSpPr>
            <p:cNvPr id="25" name="Down Arrow 24">
              <a:extLst>
                <a:ext uri="{FF2B5EF4-FFF2-40B4-BE49-F238E27FC236}">
                  <a16:creationId xmlns:a16="http://schemas.microsoft.com/office/drawing/2014/main" id="{7E25A8C0-D079-B100-F1CE-D2340F7869E1}"/>
                </a:ext>
              </a:extLst>
            </p:cNvPr>
            <p:cNvSpPr/>
            <p:nvPr/>
          </p:nvSpPr>
          <p:spPr>
            <a:xfrm rot="10800000">
              <a:off x="11134436" y="5170159"/>
              <a:ext cx="121660" cy="348234"/>
            </a:xfrm>
            <a:prstGeom prst="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 dirty="0"/>
            </a:p>
          </p:txBody>
        </p:sp>
        <p:sp>
          <p:nvSpPr>
            <p:cNvPr id="26" name="Down Arrow 25">
              <a:extLst>
                <a:ext uri="{FF2B5EF4-FFF2-40B4-BE49-F238E27FC236}">
                  <a16:creationId xmlns:a16="http://schemas.microsoft.com/office/drawing/2014/main" id="{8F68906F-F671-0173-830A-ACB08372C500}"/>
                </a:ext>
              </a:extLst>
            </p:cNvPr>
            <p:cNvSpPr/>
            <p:nvPr/>
          </p:nvSpPr>
          <p:spPr>
            <a:xfrm rot="10800000">
              <a:off x="10220013" y="5165845"/>
              <a:ext cx="121660" cy="348234"/>
            </a:xfrm>
            <a:prstGeom prst="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 dirty="0"/>
            </a:p>
          </p:txBody>
        </p:sp>
        <p:sp>
          <p:nvSpPr>
            <p:cNvPr id="27" name="Down Arrow 26">
              <a:extLst>
                <a:ext uri="{FF2B5EF4-FFF2-40B4-BE49-F238E27FC236}">
                  <a16:creationId xmlns:a16="http://schemas.microsoft.com/office/drawing/2014/main" id="{2B495677-2137-B83B-6366-C9CA210466FE}"/>
                </a:ext>
              </a:extLst>
            </p:cNvPr>
            <p:cNvSpPr/>
            <p:nvPr/>
          </p:nvSpPr>
          <p:spPr>
            <a:xfrm rot="10800000">
              <a:off x="9297172" y="5177391"/>
              <a:ext cx="121660" cy="348234"/>
            </a:xfrm>
            <a:prstGeom prst="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 dirty="0"/>
            </a:p>
          </p:txBody>
        </p:sp>
        <p:sp>
          <p:nvSpPr>
            <p:cNvPr id="28" name="Down Arrow 27">
              <a:extLst>
                <a:ext uri="{FF2B5EF4-FFF2-40B4-BE49-F238E27FC236}">
                  <a16:creationId xmlns:a16="http://schemas.microsoft.com/office/drawing/2014/main" id="{2CB319B4-CBDF-7C2F-ADEE-AB4F411672C2}"/>
                </a:ext>
              </a:extLst>
            </p:cNvPr>
            <p:cNvSpPr/>
            <p:nvPr/>
          </p:nvSpPr>
          <p:spPr>
            <a:xfrm rot="10800000">
              <a:off x="8387548" y="5185787"/>
              <a:ext cx="121660" cy="348234"/>
            </a:xfrm>
            <a:prstGeom prst="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 dirty="0"/>
            </a:p>
          </p:txBody>
        </p:sp>
        <p:sp>
          <p:nvSpPr>
            <p:cNvPr id="29" name="Down Arrow 28">
              <a:extLst>
                <a:ext uri="{FF2B5EF4-FFF2-40B4-BE49-F238E27FC236}">
                  <a16:creationId xmlns:a16="http://schemas.microsoft.com/office/drawing/2014/main" id="{2F802EAA-5C43-1B4C-CC1A-C84A8D6E996A}"/>
                </a:ext>
              </a:extLst>
            </p:cNvPr>
            <p:cNvSpPr/>
            <p:nvPr/>
          </p:nvSpPr>
          <p:spPr>
            <a:xfrm rot="10800000">
              <a:off x="8831856" y="5618552"/>
              <a:ext cx="121660" cy="348234"/>
            </a:xfrm>
            <a:prstGeom prst="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 dirty="0"/>
            </a:p>
          </p:txBody>
        </p:sp>
        <p:sp>
          <p:nvSpPr>
            <p:cNvPr id="30" name="Down Arrow 29">
              <a:extLst>
                <a:ext uri="{FF2B5EF4-FFF2-40B4-BE49-F238E27FC236}">
                  <a16:creationId xmlns:a16="http://schemas.microsoft.com/office/drawing/2014/main" id="{3ACD7F03-AE10-6CAE-C0D0-9411459B2726}"/>
                </a:ext>
              </a:extLst>
            </p:cNvPr>
            <p:cNvSpPr/>
            <p:nvPr/>
          </p:nvSpPr>
          <p:spPr>
            <a:xfrm rot="10800000">
              <a:off x="9752267" y="5637747"/>
              <a:ext cx="121660" cy="348234"/>
            </a:xfrm>
            <a:prstGeom prst="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 dirty="0"/>
            </a:p>
          </p:txBody>
        </p:sp>
        <p:sp>
          <p:nvSpPr>
            <p:cNvPr id="31" name="Down Arrow 30">
              <a:extLst>
                <a:ext uri="{FF2B5EF4-FFF2-40B4-BE49-F238E27FC236}">
                  <a16:creationId xmlns:a16="http://schemas.microsoft.com/office/drawing/2014/main" id="{8D6DD357-833D-B860-947F-E72D20CE5047}"/>
                </a:ext>
              </a:extLst>
            </p:cNvPr>
            <p:cNvSpPr/>
            <p:nvPr/>
          </p:nvSpPr>
          <p:spPr>
            <a:xfrm rot="10800000">
              <a:off x="10650949" y="5658495"/>
              <a:ext cx="121660" cy="348234"/>
            </a:xfrm>
            <a:prstGeom prst="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 dirty="0"/>
            </a:p>
          </p:txBody>
        </p:sp>
        <p:sp>
          <p:nvSpPr>
            <p:cNvPr id="32" name="Down Arrow 31">
              <a:extLst>
                <a:ext uri="{FF2B5EF4-FFF2-40B4-BE49-F238E27FC236}">
                  <a16:creationId xmlns:a16="http://schemas.microsoft.com/office/drawing/2014/main" id="{882AD938-477C-4090-E4DC-8558046E3DCB}"/>
                </a:ext>
              </a:extLst>
            </p:cNvPr>
            <p:cNvSpPr/>
            <p:nvPr/>
          </p:nvSpPr>
          <p:spPr>
            <a:xfrm rot="10800000">
              <a:off x="11141644" y="6073931"/>
              <a:ext cx="121660" cy="348234"/>
            </a:xfrm>
            <a:prstGeom prst="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 dirty="0"/>
            </a:p>
          </p:txBody>
        </p:sp>
        <p:sp>
          <p:nvSpPr>
            <p:cNvPr id="33" name="Down Arrow 32">
              <a:extLst>
                <a:ext uri="{FF2B5EF4-FFF2-40B4-BE49-F238E27FC236}">
                  <a16:creationId xmlns:a16="http://schemas.microsoft.com/office/drawing/2014/main" id="{4D041AC3-2DC9-D323-FB07-314F47ED5CAE}"/>
                </a:ext>
              </a:extLst>
            </p:cNvPr>
            <p:cNvSpPr/>
            <p:nvPr/>
          </p:nvSpPr>
          <p:spPr>
            <a:xfrm rot="10800000">
              <a:off x="10212372" y="6111452"/>
              <a:ext cx="121660" cy="348234"/>
            </a:xfrm>
            <a:prstGeom prst="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 dirty="0"/>
            </a:p>
          </p:txBody>
        </p:sp>
        <p:sp>
          <p:nvSpPr>
            <p:cNvPr id="34" name="Down Arrow 33">
              <a:extLst>
                <a:ext uri="{FF2B5EF4-FFF2-40B4-BE49-F238E27FC236}">
                  <a16:creationId xmlns:a16="http://schemas.microsoft.com/office/drawing/2014/main" id="{34F918EF-90F8-E3A9-5FC4-06804892DF28}"/>
                </a:ext>
              </a:extLst>
            </p:cNvPr>
            <p:cNvSpPr/>
            <p:nvPr/>
          </p:nvSpPr>
          <p:spPr>
            <a:xfrm rot="10800000">
              <a:off x="9304517" y="6114821"/>
              <a:ext cx="121660" cy="348234"/>
            </a:xfrm>
            <a:prstGeom prst="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 dirty="0"/>
            </a:p>
          </p:txBody>
        </p:sp>
        <p:sp>
          <p:nvSpPr>
            <p:cNvPr id="35" name="Down Arrow 34">
              <a:extLst>
                <a:ext uri="{FF2B5EF4-FFF2-40B4-BE49-F238E27FC236}">
                  <a16:creationId xmlns:a16="http://schemas.microsoft.com/office/drawing/2014/main" id="{FC400AE3-650A-1838-7B1E-EE454C99D683}"/>
                </a:ext>
              </a:extLst>
            </p:cNvPr>
            <p:cNvSpPr/>
            <p:nvPr/>
          </p:nvSpPr>
          <p:spPr>
            <a:xfrm rot="10800000">
              <a:off x="8383955" y="6114796"/>
              <a:ext cx="121660" cy="348234"/>
            </a:xfrm>
            <a:prstGeom prst="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 dirty="0"/>
            </a:p>
          </p:txBody>
        </p:sp>
      </p:grpSp>
      <p:sp>
        <p:nvSpPr>
          <p:cNvPr id="62" name="TextBox 61">
            <a:extLst>
              <a:ext uri="{FF2B5EF4-FFF2-40B4-BE49-F238E27FC236}">
                <a16:creationId xmlns:a16="http://schemas.microsoft.com/office/drawing/2014/main" id="{111C37AC-0B4E-254A-8303-2BEAE975D5AD}"/>
              </a:ext>
            </a:extLst>
          </p:cNvPr>
          <p:cNvSpPr txBox="1"/>
          <p:nvPr/>
        </p:nvSpPr>
        <p:spPr>
          <a:xfrm>
            <a:off x="823831" y="4300937"/>
            <a:ext cx="123136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350" dirty="0"/>
              <a:t>Let spin be S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D97E7A1C-8EF5-B7D1-5BB9-04ADFB200C47}"/>
              </a:ext>
            </a:extLst>
          </p:cNvPr>
          <p:cNvSpPr txBox="1"/>
          <p:nvPr/>
        </p:nvSpPr>
        <p:spPr>
          <a:xfrm>
            <a:off x="843252" y="3704712"/>
            <a:ext cx="712503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350" dirty="0"/>
              <a:t>Philosophy: Large S expansion. Take spin to be large. Get exact solution. Hope if corrections are not big enough to not be observed in experiment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45DDCC55-F20E-38BF-D5E9-0C736DDBE96C}"/>
                  </a:ext>
                </a:extLst>
              </p:cNvPr>
              <p:cNvSpPr txBox="1"/>
              <p:nvPr/>
            </p:nvSpPr>
            <p:spPr>
              <a:xfrm>
                <a:off x="2009443" y="4293171"/>
                <a:ext cx="5063566" cy="30008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350" dirty="0"/>
                  <a:t>At each site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35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350" i="1" dirty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GB" sz="1350" i="1" dirty="0">
                            <a:latin typeface="Cambria Math" panose="02040503050406030204" pitchFamily="18" charset="0"/>
                          </a:rPr>
                          <m:t>𝑧</m:t>
                        </m:r>
                      </m:sub>
                    </m:sSub>
                  </m:oMath>
                </a14:m>
                <a:r>
                  <a:rPr lang="en-GB" sz="1350" dirty="0"/>
                  <a:t> quantum # can be </a:t>
                </a:r>
                <a14:m>
                  <m:oMath xmlns:m="http://schemas.openxmlformats.org/officeDocument/2006/math">
                    <m:r>
                      <a:rPr lang="en-GB" sz="1350" i="1" dirty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sz="1350" i="1" dirty="0">
                        <a:latin typeface="Cambria Math" panose="02040503050406030204" pitchFamily="18" charset="0"/>
                      </a:rPr>
                      <m:t>∈{−</m:t>
                    </m:r>
                    <m:r>
                      <a:rPr lang="en-US" sz="1350" i="1" dirty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sz="1350" i="1" dirty="0">
                        <a:latin typeface="Cambria Math" panose="02040503050406030204" pitchFamily="18" charset="0"/>
                      </a:rPr>
                      <m:t>,−</m:t>
                    </m:r>
                    <m:r>
                      <a:rPr lang="en-US" sz="1350" i="1" dirty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sz="1350" i="1" dirty="0">
                        <a:latin typeface="Cambria Math" panose="02040503050406030204" pitchFamily="18" charset="0"/>
                      </a:rPr>
                      <m:t>+1,…,</m:t>
                    </m:r>
                    <m:r>
                      <a:rPr lang="en-US" sz="1350" i="1" dirty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sz="1350" i="1" dirty="0">
                        <a:latin typeface="Cambria Math" panose="02040503050406030204" pitchFamily="18" charset="0"/>
                      </a:rPr>
                      <m:t>−1,</m:t>
                    </m:r>
                    <m:r>
                      <a:rPr lang="en-US" sz="1350" i="1" dirty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sz="1350" i="1" dirty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en-GB" sz="1350" dirty="0"/>
                  <a:t> </a:t>
                </a:r>
              </a:p>
            </p:txBody>
          </p:sp>
        </mc:Choice>
        <mc:Fallback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45DDCC55-F20E-38BF-D5E9-0C736DDBE96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09443" y="4293171"/>
                <a:ext cx="5063566" cy="300082"/>
              </a:xfrm>
              <a:prstGeom prst="rect">
                <a:avLst/>
              </a:prstGeom>
              <a:blipFill>
                <a:blip r:embed="rId6"/>
                <a:stretch>
                  <a:fillRect l="-501" b="-1600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0" name="Picture 99">
            <a:extLst>
              <a:ext uri="{FF2B5EF4-FFF2-40B4-BE49-F238E27FC236}">
                <a16:creationId xmlns:a16="http://schemas.microsoft.com/office/drawing/2014/main" id="{FC4F4995-7117-9228-CF4C-9455700F9C64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2160574" y="4761109"/>
            <a:ext cx="3337560" cy="227076"/>
          </a:xfrm>
          <a:prstGeom prst="rect">
            <a:avLst/>
          </a:prstGeom>
        </p:spPr>
      </p:pic>
      <p:sp>
        <p:nvSpPr>
          <p:cNvPr id="80" name="TextBox 79">
            <a:extLst>
              <a:ext uri="{FF2B5EF4-FFF2-40B4-BE49-F238E27FC236}">
                <a16:creationId xmlns:a16="http://schemas.microsoft.com/office/drawing/2014/main" id="{2BBD4597-C819-ED43-FB6B-3AE2A4DB9ED4}"/>
              </a:ext>
            </a:extLst>
          </p:cNvPr>
          <p:cNvSpPr txBox="1"/>
          <p:nvPr/>
        </p:nvSpPr>
        <p:spPr>
          <a:xfrm>
            <a:off x="922786" y="4750843"/>
            <a:ext cx="611834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350" dirty="0"/>
              <a:t>Note:</a:t>
            </a:r>
          </a:p>
        </p:txBody>
      </p:sp>
      <p:pic>
        <p:nvPicPr>
          <p:cNvPr id="82" name="Picture 81">
            <a:extLst>
              <a:ext uri="{FF2B5EF4-FFF2-40B4-BE49-F238E27FC236}">
                <a16:creationId xmlns:a16="http://schemas.microsoft.com/office/drawing/2014/main" id="{DCA1D85F-F0EE-432A-2D77-1772DCC2330D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2160574" y="5073969"/>
            <a:ext cx="1810512" cy="210312"/>
          </a:xfrm>
          <a:prstGeom prst="rect">
            <a:avLst/>
          </a:prstGeom>
        </p:spPr>
      </p:pic>
      <p:sp>
        <p:nvSpPr>
          <p:cNvPr id="83" name="TextBox 82">
            <a:extLst>
              <a:ext uri="{FF2B5EF4-FFF2-40B4-BE49-F238E27FC236}">
                <a16:creationId xmlns:a16="http://schemas.microsoft.com/office/drawing/2014/main" id="{90D27EB3-D06F-B73C-B0A8-BC8782F8D682}"/>
              </a:ext>
            </a:extLst>
          </p:cNvPr>
          <p:cNvSpPr txBox="1"/>
          <p:nvPr/>
        </p:nvSpPr>
        <p:spPr>
          <a:xfrm>
            <a:off x="2101823" y="5370064"/>
            <a:ext cx="1605504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350" dirty="0"/>
              <a:t>Look very similar. 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26803E6F-5D07-C744-C6FA-3AE23B3AB700}"/>
              </a:ext>
            </a:extLst>
          </p:cNvPr>
          <p:cNvSpPr txBox="1"/>
          <p:nvPr/>
        </p:nvSpPr>
        <p:spPr>
          <a:xfrm>
            <a:off x="3662779" y="5370064"/>
            <a:ext cx="261558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350" dirty="0"/>
              <a:t>In fact we can have a mapping</a:t>
            </a:r>
          </a:p>
        </p:txBody>
      </p:sp>
      <p:pic>
        <p:nvPicPr>
          <p:cNvPr id="98" name="Picture 97">
            <a:extLst>
              <a:ext uri="{FF2B5EF4-FFF2-40B4-BE49-F238E27FC236}">
                <a16:creationId xmlns:a16="http://schemas.microsoft.com/office/drawing/2014/main" id="{14375DEA-B2A6-5067-C5DB-9EBF0C27F122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6557704" y="5413313"/>
            <a:ext cx="1659636" cy="190500"/>
          </a:xfrm>
          <a:prstGeom prst="rect">
            <a:avLst/>
          </a:prstGeom>
        </p:spPr>
      </p:pic>
      <p:pic>
        <p:nvPicPr>
          <p:cNvPr id="104" name="Picture 103">
            <a:extLst>
              <a:ext uri="{FF2B5EF4-FFF2-40B4-BE49-F238E27FC236}">
                <a16:creationId xmlns:a16="http://schemas.microsoft.com/office/drawing/2014/main" id="{4EE5DE79-424B-ADD0-8E44-010392D3BE57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3065830" y="5647064"/>
            <a:ext cx="1379220" cy="239268"/>
          </a:xfrm>
          <a:prstGeom prst="rect">
            <a:avLst/>
          </a:prstGeom>
        </p:spPr>
      </p:pic>
      <p:sp>
        <p:nvSpPr>
          <p:cNvPr id="88" name="TextBox 87">
            <a:extLst>
              <a:ext uri="{FF2B5EF4-FFF2-40B4-BE49-F238E27FC236}">
                <a16:creationId xmlns:a16="http://schemas.microsoft.com/office/drawing/2014/main" id="{96B82CB3-5D42-1490-73B3-EDD7ED1355E6}"/>
              </a:ext>
            </a:extLst>
          </p:cNvPr>
          <p:cNvSpPr txBox="1"/>
          <p:nvPr/>
        </p:nvSpPr>
        <p:spPr>
          <a:xfrm>
            <a:off x="2160574" y="5649580"/>
            <a:ext cx="55015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350" dirty="0"/>
              <a:t>With</a:t>
            </a:r>
          </a:p>
        </p:txBody>
      </p: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927C096A-8C79-D3C4-85C1-F2C978B2AFB1}"/>
              </a:ext>
            </a:extLst>
          </p:cNvPr>
          <p:cNvCxnSpPr/>
          <p:nvPr/>
        </p:nvCxnSpPr>
        <p:spPr>
          <a:xfrm flipH="1">
            <a:off x="4302940" y="5755268"/>
            <a:ext cx="64237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TextBox 90">
            <a:extLst>
              <a:ext uri="{FF2B5EF4-FFF2-40B4-BE49-F238E27FC236}">
                <a16:creationId xmlns:a16="http://schemas.microsoft.com/office/drawing/2014/main" id="{F437E41B-CA8D-5854-F60F-B8CE37826426}"/>
              </a:ext>
            </a:extLst>
          </p:cNvPr>
          <p:cNvSpPr txBox="1"/>
          <p:nvPr/>
        </p:nvSpPr>
        <p:spPr>
          <a:xfrm>
            <a:off x="4926325" y="5692830"/>
            <a:ext cx="2099229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350" dirty="0"/>
              <a:t>Boson number operator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A1DE492D-465B-42D7-7246-89B6F8CDD224}"/>
              </a:ext>
            </a:extLst>
          </p:cNvPr>
          <p:cNvSpPr txBox="1"/>
          <p:nvPr/>
        </p:nvSpPr>
        <p:spPr>
          <a:xfrm>
            <a:off x="2597543" y="2987478"/>
            <a:ext cx="1704954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350" dirty="0"/>
              <a:t>(for all down spins)</a:t>
            </a:r>
          </a:p>
        </p:txBody>
      </p:sp>
    </p:spTree>
    <p:extLst>
      <p:ext uri="{BB962C8B-B14F-4D97-AF65-F5344CB8AC3E}">
        <p14:creationId xmlns:p14="http://schemas.microsoft.com/office/powerpoint/2010/main" val="3366275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/>
      <p:bldP spid="63" grpId="0"/>
      <p:bldP spid="73" grpId="0"/>
      <p:bldP spid="80" grpId="0"/>
      <p:bldP spid="83" grpId="0"/>
      <p:bldP spid="84" grpId="0"/>
      <p:bldP spid="88" grpId="0"/>
      <p:bldP spid="9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04141C8-5FAA-11EB-6B08-C9F0134AA530}"/>
              </a:ext>
            </a:extLst>
          </p:cNvPr>
          <p:cNvSpPr txBox="1"/>
          <p:nvPr/>
        </p:nvSpPr>
        <p:spPr>
          <a:xfrm>
            <a:off x="791701" y="1244579"/>
            <a:ext cx="2606419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350" dirty="0"/>
              <a:t>Similarly (suppress site index):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D3B4730-A59F-FD24-82FC-3803B92D38EB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826358" y="1829316"/>
            <a:ext cx="7699248" cy="227076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B2439BDF-A4D8-ECBC-2CD5-8A8533B5858F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1"/>
          <a:stretch>
            <a:fillRect/>
          </a:stretch>
        </p:blipFill>
        <p:spPr>
          <a:xfrm>
            <a:off x="5983385" y="2254202"/>
            <a:ext cx="2398776" cy="21640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DB718C20-5816-95B7-35C9-7FFA63E38D9D}"/>
              </a:ext>
            </a:extLst>
          </p:cNvPr>
          <p:cNvSpPr txBox="1"/>
          <p:nvPr/>
        </p:nvSpPr>
        <p:spPr>
          <a:xfrm>
            <a:off x="791701" y="2873690"/>
            <a:ext cx="483466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350" dirty="0"/>
              <a:t>So, </a:t>
            </a:r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D7E3371A-8D90-8C6E-D603-FDC48E95E2B0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2"/>
          <a:stretch>
            <a:fillRect/>
          </a:stretch>
        </p:blipFill>
        <p:spPr>
          <a:xfrm>
            <a:off x="1229032" y="2746971"/>
            <a:ext cx="1729740" cy="455676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A34044F5-5300-FA2A-9535-645E9958D4E2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3"/>
          <a:stretch>
            <a:fillRect/>
          </a:stretch>
        </p:blipFill>
        <p:spPr>
          <a:xfrm>
            <a:off x="3396103" y="2790518"/>
            <a:ext cx="2205228" cy="341376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FF4FE06F-3408-04A1-7EF6-2000226C51D4}"/>
              </a:ext>
            </a:extLst>
          </p:cNvPr>
          <p:cNvSpPr txBox="1"/>
          <p:nvPr/>
        </p:nvSpPr>
        <p:spPr>
          <a:xfrm>
            <a:off x="826359" y="3679180"/>
            <a:ext cx="300986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350" dirty="0"/>
              <a:t>Now writing Hamiltonian (Large S): </a:t>
            </a:r>
          </a:p>
        </p:txBody>
      </p:sp>
      <p:pic>
        <p:nvPicPr>
          <p:cNvPr id="64" name="Picture 63">
            <a:extLst>
              <a:ext uri="{FF2B5EF4-FFF2-40B4-BE49-F238E27FC236}">
                <a16:creationId xmlns:a16="http://schemas.microsoft.com/office/drawing/2014/main" id="{F212D1C5-1440-F492-B129-DEA1CFD097DC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4"/>
          <a:stretch>
            <a:fillRect/>
          </a:stretch>
        </p:blipFill>
        <p:spPr>
          <a:xfrm>
            <a:off x="4164746" y="3602542"/>
            <a:ext cx="3139593" cy="497891"/>
          </a:xfrm>
          <a:prstGeom prst="rect">
            <a:avLst/>
          </a:prstGeom>
        </p:spPr>
      </p:pic>
      <p:pic>
        <p:nvPicPr>
          <p:cNvPr id="104" name="Picture 103">
            <a:extLst>
              <a:ext uri="{FF2B5EF4-FFF2-40B4-BE49-F238E27FC236}">
                <a16:creationId xmlns:a16="http://schemas.microsoft.com/office/drawing/2014/main" id="{7EE216AB-7844-8EAB-241D-95F0837B0F87}"/>
              </a:ext>
            </a:extLst>
          </p:cNvPr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15"/>
          <a:stretch>
            <a:fillRect/>
          </a:stretch>
        </p:blipFill>
        <p:spPr>
          <a:xfrm>
            <a:off x="6067558" y="2873690"/>
            <a:ext cx="1325880" cy="216408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F65A2EEA-A0E0-90ED-C920-C42A21188789}"/>
              </a:ext>
            </a:extLst>
          </p:cNvPr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16"/>
          <a:stretch>
            <a:fillRect/>
          </a:stretch>
        </p:blipFill>
        <p:spPr>
          <a:xfrm>
            <a:off x="847750" y="4252155"/>
            <a:ext cx="3859682" cy="316840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0205E3AF-B12D-A798-3D87-946A0E452341}"/>
              </a:ext>
            </a:extLst>
          </p:cNvPr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17"/>
          <a:stretch>
            <a:fillRect/>
          </a:stretch>
        </p:blipFill>
        <p:spPr>
          <a:xfrm>
            <a:off x="826358" y="4651415"/>
            <a:ext cx="4376928" cy="265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920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2" grpId="0"/>
      <p:bldP spid="3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29DEFB8-E3F9-2B63-8820-4DDA7C4FF486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660504" y="1868404"/>
            <a:ext cx="2983230" cy="407366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D6585B2-9762-5891-1291-B373E421721C}"/>
              </a:ext>
            </a:extLst>
          </p:cNvPr>
          <p:cNvCxnSpPr>
            <a:cxnSpLocks/>
          </p:cNvCxnSpPr>
          <p:nvPr/>
        </p:nvCxnSpPr>
        <p:spPr>
          <a:xfrm>
            <a:off x="3825521" y="2089919"/>
            <a:ext cx="8028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8F0B29D-1E73-0879-1E66-B95F62A30390}"/>
              </a:ext>
            </a:extLst>
          </p:cNvPr>
          <p:cNvSpPr txBox="1"/>
          <p:nvPr/>
        </p:nvSpPr>
        <p:spPr>
          <a:xfrm>
            <a:off x="3663103" y="1797971"/>
            <a:ext cx="128272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50" dirty="0"/>
              <a:t>Fourier transform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23DDD11-6385-90FC-EC0E-C291EC1A5390}"/>
              </a:ext>
            </a:extLst>
          </p:cNvPr>
          <p:cNvGrpSpPr/>
          <p:nvPr/>
        </p:nvGrpSpPr>
        <p:grpSpPr>
          <a:xfrm>
            <a:off x="660504" y="3429000"/>
            <a:ext cx="7540695" cy="782869"/>
            <a:chOff x="226903" y="1826966"/>
            <a:chExt cx="10054260" cy="1043825"/>
          </a:xfrm>
        </p:grpSpPr>
        <p:sp>
          <p:nvSpPr>
            <p:cNvPr id="3" name="Rounded Rectangle 2">
              <a:extLst>
                <a:ext uri="{FF2B5EF4-FFF2-40B4-BE49-F238E27FC236}">
                  <a16:creationId xmlns:a16="http://schemas.microsoft.com/office/drawing/2014/main" id="{B220FF6D-5856-152D-073C-42F56D401A36}"/>
                </a:ext>
              </a:extLst>
            </p:cNvPr>
            <p:cNvSpPr/>
            <p:nvPr/>
          </p:nvSpPr>
          <p:spPr>
            <a:xfrm>
              <a:off x="2753029" y="2179675"/>
              <a:ext cx="5871136" cy="691116"/>
            </a:xfrm>
            <a:prstGeom prst="roundRect">
              <a:avLst/>
            </a:prstGeom>
            <a:solidFill>
              <a:schemeClr val="accent1">
                <a:alpha val="3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B3D3D27-39F8-8185-9D72-21C73AF89ADB}"/>
                </a:ext>
              </a:extLst>
            </p:cNvPr>
            <p:cNvSpPr txBox="1"/>
            <p:nvPr/>
          </p:nvSpPr>
          <p:spPr>
            <a:xfrm>
              <a:off x="226903" y="1826966"/>
              <a:ext cx="10054260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350" dirty="0"/>
                <a:t>Almost similar treatment for but with some subtleties for antiferromagnets. It Gives: </a:t>
              </a:r>
            </a:p>
            <a:p>
              <a:r>
                <a:rPr lang="en-GB" sz="1350" dirty="0"/>
                <a:t> </a:t>
              </a:r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75F4DAA4-277C-CCCA-09D4-DF0759D07E4E}"/>
                </a:ext>
              </a:extLst>
            </p:cNvPr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8"/>
            <a:stretch>
              <a:fillRect/>
            </a:stretch>
          </p:blipFill>
          <p:spPr>
            <a:xfrm>
              <a:off x="2922155" y="2316338"/>
              <a:ext cx="5513833" cy="409651"/>
            </a:xfrm>
            <a:prstGeom prst="rect">
              <a:avLst/>
            </a:prstGeom>
          </p:spPr>
        </p:pic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B43D145-842C-9BF1-8694-39B11C9F09B7}"/>
              </a:ext>
            </a:extLst>
          </p:cNvPr>
          <p:cNvGrpSpPr/>
          <p:nvPr/>
        </p:nvGrpSpPr>
        <p:grpSpPr>
          <a:xfrm>
            <a:off x="4906798" y="1614535"/>
            <a:ext cx="4196639" cy="581033"/>
            <a:chOff x="6542398" y="1009712"/>
            <a:chExt cx="5595518" cy="774711"/>
          </a:xfrm>
        </p:grpSpPr>
        <p:sp>
          <p:nvSpPr>
            <p:cNvPr id="2" name="Rounded Rectangle 1">
              <a:extLst>
                <a:ext uri="{FF2B5EF4-FFF2-40B4-BE49-F238E27FC236}">
                  <a16:creationId xmlns:a16="http://schemas.microsoft.com/office/drawing/2014/main" id="{E1FDBE86-1F10-5624-25EA-939BE0A6DCFE}"/>
                </a:ext>
              </a:extLst>
            </p:cNvPr>
            <p:cNvSpPr/>
            <p:nvPr/>
          </p:nvSpPr>
          <p:spPr>
            <a:xfrm>
              <a:off x="6542398" y="1009712"/>
              <a:ext cx="5595518" cy="774711"/>
            </a:xfrm>
            <a:prstGeom prst="roundRect">
              <a:avLst/>
            </a:prstGeom>
            <a:solidFill>
              <a:schemeClr val="accent1">
                <a:alpha val="3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 dirty="0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7222F185-B4E5-863F-76BE-FE6E648D5E69}"/>
                </a:ext>
              </a:extLst>
            </p:cNvPr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6611587" y="1075123"/>
              <a:ext cx="5457140" cy="495605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5368B4DC-52B6-2845-3142-351BB33D4B3B}"/>
                </a:ext>
              </a:extLst>
            </p:cNvPr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10"/>
            <a:stretch>
              <a:fillRect/>
            </a:stretch>
          </p:blipFill>
          <p:spPr>
            <a:xfrm>
              <a:off x="8624165" y="1373911"/>
              <a:ext cx="1946656" cy="245872"/>
            </a:xfrm>
            <a:prstGeom prst="rect">
              <a:avLst/>
            </a:prstGeom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7278F47D-D1DA-6CC2-F724-6752A842E254}"/>
              </a:ext>
            </a:extLst>
          </p:cNvPr>
          <p:cNvSpPr txBox="1"/>
          <p:nvPr/>
        </p:nvSpPr>
        <p:spPr>
          <a:xfrm>
            <a:off x="612385" y="4789979"/>
            <a:ext cx="276825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350" dirty="0"/>
              <a:t>What is the rough image of this?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66F0C768-DE3B-8A5C-77FA-A8082236E535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1"/>
          <a:stretch>
            <a:fillRect/>
          </a:stretch>
        </p:blipFill>
        <p:spPr>
          <a:xfrm>
            <a:off x="3663104" y="2252610"/>
            <a:ext cx="1308065" cy="167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204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 1" descr="A diagram of a molecule&#10;&#10;Description automatically generated">
            <a:extLst>
              <a:ext uri="{FF2B5EF4-FFF2-40B4-BE49-F238E27FC236}">
                <a16:creationId xmlns:a16="http://schemas.microsoft.com/office/drawing/2014/main" id="{4306FC7D-33E1-13F1-3F41-C6FA658EB3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246" y="1423187"/>
            <a:ext cx="5829300" cy="21859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4F1B865-A01D-43E6-41F3-B40E8FD6A8F7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616530" y="4354169"/>
            <a:ext cx="4040735" cy="30723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57F5878-27D4-4AF4-57F6-F945171E80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87229" y="3747674"/>
            <a:ext cx="2808177" cy="2145056"/>
          </a:xfrm>
          <a:prstGeom prst="rect">
            <a:avLst/>
          </a:prstGeom>
        </p:spPr>
      </p:pic>
      <p:pic>
        <p:nvPicPr>
          <p:cNvPr id="6146" name="Picture 2 2" descr="Spin Wave Diagram,Animated">
            <a:extLst>
              <a:ext uri="{FF2B5EF4-FFF2-40B4-BE49-F238E27FC236}">
                <a16:creationId xmlns:a16="http://schemas.microsoft.com/office/drawing/2014/main" id="{79E09987-D858-40DC-877C-8167A4A56C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0644" y="1481201"/>
            <a:ext cx="17145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9718DD7-3832-DB24-1DDB-9F0028234F76}"/>
              </a:ext>
            </a:extLst>
          </p:cNvPr>
          <p:cNvSpPr txBox="1"/>
          <p:nvPr/>
        </p:nvSpPr>
        <p:spPr>
          <a:xfrm>
            <a:off x="7058526" y="1204202"/>
            <a:ext cx="1220399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350" dirty="0"/>
              <a:t>Ferromagnet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6B09CD9-E1AC-94F3-520F-7E025F85CB41}"/>
              </a:ext>
            </a:extLst>
          </p:cNvPr>
          <p:cNvSpPr txBox="1"/>
          <p:nvPr/>
        </p:nvSpPr>
        <p:spPr>
          <a:xfrm>
            <a:off x="2684218" y="1065703"/>
            <a:ext cx="2472215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350" dirty="0"/>
              <a:t>(Best animation I could find)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B9AAB9C-8D19-0D51-C273-1D1FEF76EEB7}"/>
              </a:ext>
            </a:extLst>
          </p:cNvPr>
          <p:cNvSpPr txBox="1"/>
          <p:nvPr/>
        </p:nvSpPr>
        <p:spPr>
          <a:xfrm>
            <a:off x="4657264" y="4354168"/>
            <a:ext cx="25519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350" dirty="0"/>
              <a:t>*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6319E26-C5B6-E7B0-80F4-DF37A183C9C0}"/>
              </a:ext>
            </a:extLst>
          </p:cNvPr>
          <p:cNvSpPr txBox="1"/>
          <p:nvPr/>
        </p:nvSpPr>
        <p:spPr>
          <a:xfrm>
            <a:off x="2035009" y="3609175"/>
            <a:ext cx="3730317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350" dirty="0"/>
              <a:t>Collective motion- hence the title of the talk </a:t>
            </a:r>
          </a:p>
        </p:txBody>
      </p:sp>
    </p:spTree>
    <p:extLst>
      <p:ext uri="{BB962C8B-B14F-4D97-AF65-F5344CB8AC3E}">
        <p14:creationId xmlns:p14="http://schemas.microsoft.com/office/powerpoint/2010/main" val="2254687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FED3FDF-1CD2-0F8C-6F47-CCC3B5423B07}"/>
              </a:ext>
            </a:extLst>
          </p:cNvPr>
          <p:cNvSpPr txBox="1"/>
          <p:nvPr/>
        </p:nvSpPr>
        <p:spPr>
          <a:xfrm>
            <a:off x="2783073" y="3117376"/>
            <a:ext cx="33538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/>
              <a:t>That’s all folks!</a:t>
            </a:r>
          </a:p>
        </p:txBody>
      </p:sp>
    </p:spTree>
    <p:extLst>
      <p:ext uri="{BB962C8B-B14F-4D97-AF65-F5344CB8AC3E}">
        <p14:creationId xmlns:p14="http://schemas.microsoft.com/office/powerpoint/2010/main" val="3609167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D5BDB-9D2D-8AE1-10D9-806379561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Full disclosure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58532F-C3EA-DE02-EA9C-B2193062E2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 lot of intro topics. </a:t>
            </a:r>
          </a:p>
          <a:p>
            <a:r>
              <a:rPr lang="en-GB" dirty="0"/>
              <a:t>Slides are just a rough skeleton. Will most probably have to expand on it.</a:t>
            </a:r>
          </a:p>
          <a:p>
            <a:r>
              <a:rPr lang="en-GB" dirty="0"/>
              <a:t>I’ll Try to keep it jargon free. But if I do use some, just ask!</a:t>
            </a:r>
          </a:p>
          <a:p>
            <a:r>
              <a:rPr lang="en-GB" dirty="0"/>
              <a:t>Some calculations “left for the reader”. Not a lot …. hopefully</a:t>
            </a:r>
          </a:p>
        </p:txBody>
      </p:sp>
    </p:spTree>
    <p:extLst>
      <p:ext uri="{BB962C8B-B14F-4D97-AF65-F5344CB8AC3E}">
        <p14:creationId xmlns:p14="http://schemas.microsoft.com/office/powerpoint/2010/main" val="76653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CDA3E-721C-8D7C-0A38-BF477B266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Tight binding and the Hubbard model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1B9FBC-F407-E656-C446-CE45B8563B62}"/>
              </a:ext>
            </a:extLst>
          </p:cNvPr>
          <p:cNvSpPr txBox="1"/>
          <p:nvPr/>
        </p:nvSpPr>
        <p:spPr>
          <a:xfrm>
            <a:off x="836677" y="2538869"/>
            <a:ext cx="3202415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350" dirty="0"/>
              <a:t>More intuitive way to look at a crystal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E8D044-4373-5D21-7CC8-300BDA3E8097}"/>
              </a:ext>
            </a:extLst>
          </p:cNvPr>
          <p:cNvSpPr txBox="1"/>
          <p:nvPr/>
        </p:nvSpPr>
        <p:spPr>
          <a:xfrm>
            <a:off x="883920" y="3021330"/>
            <a:ext cx="1900457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350" dirty="0"/>
              <a:t>Hydrogen atom chain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70E59E5-FE61-5A74-3131-8BC53CD36C4D}"/>
              </a:ext>
            </a:extLst>
          </p:cNvPr>
          <p:cNvSpPr txBox="1"/>
          <p:nvPr/>
        </p:nvSpPr>
        <p:spPr>
          <a:xfrm>
            <a:off x="883921" y="3416161"/>
            <a:ext cx="4308167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350" dirty="0"/>
              <a:t>N hydrogen atoms with all electrons in the 1s orbital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DA0B9051-607E-CB58-4D6D-1FF98A19C878}"/>
              </a:ext>
            </a:extLst>
          </p:cNvPr>
          <p:cNvGrpSpPr/>
          <p:nvPr/>
        </p:nvGrpSpPr>
        <p:grpSpPr>
          <a:xfrm>
            <a:off x="1882140" y="4230875"/>
            <a:ext cx="5856825" cy="259080"/>
            <a:chOff x="1524000" y="4408883"/>
            <a:chExt cx="7809100" cy="345440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4FAC7D6-98AE-1DE1-26FC-57E4702F3AD2}"/>
                </a:ext>
              </a:extLst>
            </p:cNvPr>
            <p:cNvSpPr/>
            <p:nvPr/>
          </p:nvSpPr>
          <p:spPr>
            <a:xfrm>
              <a:off x="1524000" y="4408883"/>
              <a:ext cx="345440" cy="3454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3ACB691-8BE8-2CC6-BF68-40B665CA9F9B}"/>
                </a:ext>
              </a:extLst>
            </p:cNvPr>
            <p:cNvSpPr/>
            <p:nvPr/>
          </p:nvSpPr>
          <p:spPr>
            <a:xfrm>
              <a:off x="2466910" y="4408883"/>
              <a:ext cx="345440" cy="3454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2A77C16F-22F8-515B-9898-79A003894CE6}"/>
                </a:ext>
              </a:extLst>
            </p:cNvPr>
            <p:cNvSpPr/>
            <p:nvPr/>
          </p:nvSpPr>
          <p:spPr>
            <a:xfrm>
              <a:off x="3409820" y="4408883"/>
              <a:ext cx="345440" cy="3454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449606C2-90FF-F461-E403-FCD0C2FF7068}"/>
                </a:ext>
              </a:extLst>
            </p:cNvPr>
            <p:cNvSpPr/>
            <p:nvPr/>
          </p:nvSpPr>
          <p:spPr>
            <a:xfrm>
              <a:off x="4358640" y="4408883"/>
              <a:ext cx="345440" cy="3454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176751FB-0F24-7BE0-81EB-FB678C5065F2}"/>
                </a:ext>
              </a:extLst>
            </p:cNvPr>
            <p:cNvSpPr/>
            <p:nvPr/>
          </p:nvSpPr>
          <p:spPr>
            <a:xfrm>
              <a:off x="5301550" y="4408883"/>
              <a:ext cx="345440" cy="3454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636CBEF3-5C0D-558E-A6DD-C5E90118DC62}"/>
                </a:ext>
              </a:extLst>
            </p:cNvPr>
            <p:cNvSpPr/>
            <p:nvPr/>
          </p:nvSpPr>
          <p:spPr>
            <a:xfrm>
              <a:off x="6244460" y="4408883"/>
              <a:ext cx="345440" cy="3454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F21BDA5-6399-AE19-1114-AFD4245A1830}"/>
                </a:ext>
              </a:extLst>
            </p:cNvPr>
            <p:cNvSpPr/>
            <p:nvPr/>
          </p:nvSpPr>
          <p:spPr>
            <a:xfrm>
              <a:off x="7101840" y="4408883"/>
              <a:ext cx="345440" cy="3454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36E1276B-B58F-496D-5369-5982D2F4E3C8}"/>
                </a:ext>
              </a:extLst>
            </p:cNvPr>
            <p:cNvSpPr/>
            <p:nvPr/>
          </p:nvSpPr>
          <p:spPr>
            <a:xfrm>
              <a:off x="8044750" y="4408883"/>
              <a:ext cx="345440" cy="3454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E17DC66-A2E3-A8BC-1562-52A243D71969}"/>
                </a:ext>
              </a:extLst>
            </p:cNvPr>
            <p:cNvSpPr/>
            <p:nvPr/>
          </p:nvSpPr>
          <p:spPr>
            <a:xfrm>
              <a:off x="8987660" y="4408883"/>
              <a:ext cx="345440" cy="3454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99BC4355-55B7-0B08-EABC-642085D75CB8}"/>
                  </a:ext>
                </a:extLst>
              </p:cNvPr>
              <p:cNvSpPr txBox="1"/>
              <p:nvPr/>
            </p:nvSpPr>
            <p:spPr>
              <a:xfrm>
                <a:off x="836677" y="4813146"/>
                <a:ext cx="7786250" cy="5078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350" dirty="0"/>
                  <a:t>When the lattice constant ~ infinite, Eigenvalues of Hamiltonian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35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350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sz="1350" i="1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sz="1350" i="1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</m:oMath>
                </a14:m>
                <a:r>
                  <a:rPr lang="en-GB" sz="1350" dirty="0"/>
                  <a:t> (N degenerate) Eigenfunctions just one 1s orbital at each site (infinitely far away).</a:t>
                </a:r>
              </a:p>
            </p:txBody>
          </p:sp>
        </mc:Choice>
        <mc:Fallback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99BC4355-55B7-0B08-EABC-642085D75CB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6677" y="4813146"/>
                <a:ext cx="7786250" cy="507831"/>
              </a:xfrm>
              <a:prstGeom prst="rect">
                <a:avLst/>
              </a:prstGeom>
              <a:blipFill>
                <a:blip r:embed="rId2"/>
                <a:stretch>
                  <a:fillRect l="-163" t="-2439" b="-731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9729441-8DA9-1DB6-0D2B-5AF3CF4E4BF2}"/>
              </a:ext>
            </a:extLst>
          </p:cNvPr>
          <p:cNvCxnSpPr/>
          <p:nvPr/>
        </p:nvCxnSpPr>
        <p:spPr>
          <a:xfrm>
            <a:off x="2011680" y="4053799"/>
            <a:ext cx="707183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57D5F409-B831-A8FC-5E33-6A256F2D8871}"/>
              </a:ext>
            </a:extLst>
          </p:cNvPr>
          <p:cNvSpPr txBox="1"/>
          <p:nvPr/>
        </p:nvSpPr>
        <p:spPr>
          <a:xfrm>
            <a:off x="1882140" y="3771664"/>
            <a:ext cx="153336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350" dirty="0"/>
              <a:t>Lattice constant 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3E10333-ECF4-EE38-B79B-AD83308679AA}"/>
              </a:ext>
            </a:extLst>
          </p:cNvPr>
          <p:cNvSpPr txBox="1"/>
          <p:nvPr/>
        </p:nvSpPr>
        <p:spPr>
          <a:xfrm>
            <a:off x="811883" y="5278550"/>
            <a:ext cx="5054269" cy="7155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350" dirty="0"/>
              <a:t>As we bring electrons closer. </a:t>
            </a:r>
          </a:p>
          <a:p>
            <a:pPr marL="257175" indent="-257175">
              <a:buFont typeface="+mj-lt"/>
              <a:buAutoNum type="arabicPeriod"/>
            </a:pPr>
            <a:r>
              <a:rPr lang="en-GB" sz="1350" dirty="0"/>
              <a:t>Wavefunctions overlap slightly</a:t>
            </a:r>
          </a:p>
          <a:p>
            <a:pPr marL="257175" indent="-257175">
              <a:buFont typeface="+mj-lt"/>
              <a:buAutoNum type="arabicPeriod"/>
            </a:pPr>
            <a:r>
              <a:rPr lang="en-GB" sz="1350" dirty="0"/>
              <a:t>Electrons at one site can “hop” from one site to the next.  </a:t>
            </a:r>
          </a:p>
        </p:txBody>
      </p:sp>
    </p:spTree>
    <p:extLst>
      <p:ext uri="{BB962C8B-B14F-4D97-AF65-F5344CB8AC3E}">
        <p14:creationId xmlns:p14="http://schemas.microsoft.com/office/powerpoint/2010/main" val="5933986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9A0F1D-DDC8-C9B5-0617-2D3D5CA9AF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Energy scales of the universe 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5B000454-AB3A-D168-FBBA-0E006CB7BEFE}"/>
              </a:ext>
            </a:extLst>
          </p:cNvPr>
          <p:cNvCxnSpPr>
            <a:cxnSpLocks/>
          </p:cNvCxnSpPr>
          <p:nvPr/>
        </p:nvCxnSpPr>
        <p:spPr>
          <a:xfrm>
            <a:off x="836676" y="5378055"/>
            <a:ext cx="8148298" cy="0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31A92A0-D515-DCAE-3BDA-1BC3BFFCA5CE}"/>
                  </a:ext>
                </a:extLst>
              </p:cNvPr>
              <p:cNvSpPr txBox="1"/>
              <p:nvPr/>
            </p:nvSpPr>
            <p:spPr>
              <a:xfrm>
                <a:off x="5575628" y="3544488"/>
                <a:ext cx="1401618" cy="5078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900" dirty="0"/>
                  <a:t>4He Nucleus binding energy/nucleon </a:t>
                </a:r>
                <a14:m>
                  <m:oMath xmlns:m="http://schemas.openxmlformats.org/officeDocument/2006/math">
                    <m:r>
                      <a:rPr lang="en-US" sz="900" i="1">
                        <a:latin typeface="Cambria Math" panose="02040503050406030204" pitchFamily="18" charset="0"/>
                      </a:rPr>
                      <m:t>~−</m:t>
                    </m:r>
                    <m:r>
                      <m:rPr>
                        <m:nor/>
                      </m:rPr>
                      <a:rPr lang="en-US" sz="900">
                        <a:latin typeface="Cambria Math" panose="02040503050406030204" pitchFamily="18" charset="0"/>
                      </a:rPr>
                      <m:t>8</m:t>
                    </m:r>
                    <m:r>
                      <m:rPr>
                        <m:nor/>
                      </m:rPr>
                      <a:rPr lang="en-US" sz="900" dirty="0"/>
                      <m:t> </m:t>
                    </m:r>
                    <m:r>
                      <m:rPr>
                        <m:nor/>
                      </m:rPr>
                      <a:rPr lang="en-US" sz="900" dirty="0"/>
                      <m:t>MeV</m:t>
                    </m:r>
                  </m:oMath>
                </a14:m>
                <a:r>
                  <a:rPr lang="en-GB" sz="900" dirty="0"/>
                  <a:t> </a:t>
                </a:r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31A92A0-D515-DCAE-3BDA-1BC3BFFCA5C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75628" y="3544488"/>
                <a:ext cx="1401618" cy="507831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5B3F3D7B-15D9-3A2F-5CEC-EED8156DA1DC}"/>
                  </a:ext>
                </a:extLst>
              </p:cNvPr>
              <p:cNvSpPr txBox="1"/>
              <p:nvPr/>
            </p:nvSpPr>
            <p:spPr>
              <a:xfrm>
                <a:off x="4525086" y="3556030"/>
                <a:ext cx="80494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900" dirty="0"/>
                  <a:t>1s orbital hydrogen </a:t>
                </a:r>
                <a14:m>
                  <m:oMath xmlns:m="http://schemas.openxmlformats.org/officeDocument/2006/math">
                    <m:r>
                      <a:rPr lang="en-US" sz="900" i="1">
                        <a:latin typeface="Cambria Math" panose="02040503050406030204" pitchFamily="18" charset="0"/>
                      </a:rPr>
                      <m:t>~−</m:t>
                    </m:r>
                    <m:r>
                      <m:rPr>
                        <m:nor/>
                      </m:rPr>
                      <a:rPr lang="en-US" sz="900" dirty="0"/>
                      <m:t>13.6 </m:t>
                    </m:r>
                    <m:r>
                      <m:rPr>
                        <m:nor/>
                      </m:rPr>
                      <a:rPr lang="en-US" sz="900" dirty="0"/>
                      <m:t>eV</m:t>
                    </m:r>
                  </m:oMath>
                </a14:m>
                <a:endParaRPr lang="en-GB" sz="900" dirty="0"/>
              </a:p>
              <a:p>
                <a:endParaRPr lang="en-GB" sz="900" dirty="0"/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5B3F3D7B-15D9-3A2F-5CEC-EED8156DA1D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25086" y="3556030"/>
                <a:ext cx="804941" cy="64633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D781043-8ACA-3D45-35A4-29B8B547D263}"/>
                  </a:ext>
                </a:extLst>
              </p:cNvPr>
              <p:cNvSpPr txBox="1"/>
              <p:nvPr/>
            </p:nvSpPr>
            <p:spPr>
              <a:xfrm>
                <a:off x="2080695" y="4014497"/>
                <a:ext cx="136005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900" dirty="0"/>
                  <a:t>Lattice vibrations Pb </a:t>
                </a:r>
                <a14:m>
                  <m:oMath xmlns:m="http://schemas.openxmlformats.org/officeDocument/2006/math">
                    <m:r>
                      <a:rPr lang="en-US" sz="900" i="1">
                        <a:latin typeface="Cambria Math" panose="02040503050406030204" pitchFamily="18" charset="0"/>
                      </a:rPr>
                      <m:t>~</m:t>
                    </m:r>
                    <m:r>
                      <m:rPr>
                        <m:nor/>
                      </m:rPr>
                      <a:rPr lang="en-US" sz="900" dirty="0"/>
                      <m:t> </m:t>
                    </m:r>
                    <m:r>
                      <m:rPr>
                        <m:nor/>
                      </m:rPr>
                      <a:rPr lang="en-US" sz="900" dirty="0"/>
                      <m:t>meV</m:t>
                    </m:r>
                  </m:oMath>
                </a14:m>
                <a:r>
                  <a:rPr lang="en-GB" sz="900" dirty="0"/>
                  <a:t> </a:t>
                </a:r>
              </a:p>
            </p:txBody>
          </p:sp>
        </mc:Choice>
        <mc:Fallback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D781043-8ACA-3D45-35A4-29B8B547D2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80695" y="4014497"/>
                <a:ext cx="1360052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C0BDDCF4-5752-7DD2-C920-707B4FAE7F56}"/>
              </a:ext>
            </a:extLst>
          </p:cNvPr>
          <p:cNvSpPr txBox="1"/>
          <p:nvPr/>
        </p:nvSpPr>
        <p:spPr>
          <a:xfrm>
            <a:off x="2536982" y="2328061"/>
            <a:ext cx="2384564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350" dirty="0"/>
              <a:t>Condensed matter physics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03617E6-CF02-3C72-77DE-7A7522EFD52F}"/>
              </a:ext>
            </a:extLst>
          </p:cNvPr>
          <p:cNvSpPr txBox="1"/>
          <p:nvPr/>
        </p:nvSpPr>
        <p:spPr>
          <a:xfrm>
            <a:off x="564288" y="5453327"/>
            <a:ext cx="68540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/>
              <a:t>Vacuum (0 level)</a:t>
            </a:r>
          </a:p>
        </p:txBody>
      </p:sp>
      <p:sp>
        <p:nvSpPr>
          <p:cNvPr id="15" name="Left Brace 14">
            <a:extLst>
              <a:ext uri="{FF2B5EF4-FFF2-40B4-BE49-F238E27FC236}">
                <a16:creationId xmlns:a16="http://schemas.microsoft.com/office/drawing/2014/main" id="{2A6FF023-1C39-2F2C-7A55-99A9B18BAC51}"/>
              </a:ext>
            </a:extLst>
          </p:cNvPr>
          <p:cNvSpPr/>
          <p:nvPr/>
        </p:nvSpPr>
        <p:spPr>
          <a:xfrm rot="5400000">
            <a:off x="3536042" y="1376332"/>
            <a:ext cx="184504" cy="264731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sz="135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2626A0D8-8546-D59B-A914-1BC104FD886C}"/>
                  </a:ext>
                </a:extLst>
              </p:cNvPr>
              <p:cNvSpPr txBox="1"/>
              <p:nvPr/>
            </p:nvSpPr>
            <p:spPr>
              <a:xfrm>
                <a:off x="2080694" y="3575714"/>
                <a:ext cx="95135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900" dirty="0"/>
                  <a:t>Spin wave MnPt3 </a:t>
                </a:r>
                <a14:m>
                  <m:oMath xmlns:m="http://schemas.openxmlformats.org/officeDocument/2006/math">
                    <m:r>
                      <a:rPr lang="en-US" sz="900" i="1">
                        <a:latin typeface="Cambria Math" panose="02040503050406030204" pitchFamily="18" charset="0"/>
                      </a:rPr>
                      <m:t>~</m:t>
                    </m:r>
                    <m:r>
                      <m:rPr>
                        <m:nor/>
                      </m:rPr>
                      <a:rPr lang="en-US" sz="900" dirty="0"/>
                      <m:t> </m:t>
                    </m:r>
                    <m:r>
                      <m:rPr>
                        <m:nor/>
                      </m:rPr>
                      <a:rPr lang="en-US" sz="900" dirty="0"/>
                      <m:t>meV</m:t>
                    </m:r>
                  </m:oMath>
                </a14:m>
                <a:r>
                  <a:rPr lang="en-GB" sz="900" dirty="0"/>
                  <a:t> </a:t>
                </a:r>
              </a:p>
            </p:txBody>
          </p:sp>
        </mc:Choice>
        <mc:Fallback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2626A0D8-8546-D59B-A914-1BC104FD886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80694" y="3575714"/>
                <a:ext cx="951359" cy="369332"/>
              </a:xfrm>
              <a:prstGeom prst="rect">
                <a:avLst/>
              </a:prstGeom>
              <a:blipFill>
                <a:blip r:embed="rId5"/>
                <a:stretch>
                  <a:fillRect b="-333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AA3FDB1A-76D8-63CE-B6D0-74A6A65121C7}"/>
                  </a:ext>
                </a:extLst>
              </p:cNvPr>
              <p:cNvSpPr txBox="1"/>
              <p:nvPr/>
            </p:nvSpPr>
            <p:spPr>
              <a:xfrm>
                <a:off x="2129412" y="3124519"/>
                <a:ext cx="1146605" cy="5078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900" dirty="0"/>
                  <a:t>Exciton binding energy in Si </a:t>
                </a:r>
                <a14:m>
                  <m:oMath xmlns:m="http://schemas.openxmlformats.org/officeDocument/2006/math">
                    <m:r>
                      <a:rPr lang="en-US" sz="900" i="1">
                        <a:latin typeface="Cambria Math" panose="02040503050406030204" pitchFamily="18" charset="0"/>
                      </a:rPr>
                      <m:t>~</m:t>
                    </m:r>
                    <m:r>
                      <m:rPr>
                        <m:nor/>
                      </m:rPr>
                      <a:rPr lang="en-US" sz="900" dirty="0"/>
                      <m:t> </m:t>
                    </m:r>
                    <m:r>
                      <m:rPr>
                        <m:nor/>
                      </m:rPr>
                      <a:rPr lang="en-US" sz="900" dirty="0"/>
                      <m:t>meV</m:t>
                    </m:r>
                  </m:oMath>
                </a14:m>
                <a:r>
                  <a:rPr lang="en-GB" sz="900" dirty="0"/>
                  <a:t> </a:t>
                </a:r>
              </a:p>
            </p:txBody>
          </p:sp>
        </mc:Choice>
        <mc:Fallback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AA3FDB1A-76D8-63CE-B6D0-74A6A65121C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29412" y="3124519"/>
                <a:ext cx="1146605" cy="507831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6BF3092F-0439-80E3-A0DB-423289CB8CDB}"/>
                  </a:ext>
                </a:extLst>
              </p:cNvPr>
              <p:cNvSpPr txBox="1"/>
              <p:nvPr/>
            </p:nvSpPr>
            <p:spPr>
              <a:xfrm>
                <a:off x="7222848" y="3583231"/>
                <a:ext cx="158032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00" dirty="0"/>
                  <a:t>Proton binding energy/quark</a:t>
                </a:r>
                <a14:m>
                  <m:oMath xmlns:m="http://schemas.openxmlformats.org/officeDocument/2006/math">
                    <m:r>
                      <a:rPr lang="en-US" sz="900" i="1">
                        <a:latin typeface="Cambria Math" panose="02040503050406030204" pitchFamily="18" charset="0"/>
                      </a:rPr>
                      <m:t>~</m:t>
                    </m:r>
                    <m:r>
                      <a:rPr lang="en-US" sz="900" i="1"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sz="900" i="1">
                        <a:latin typeface="Cambria Math" panose="02040503050406030204" pitchFamily="18" charset="0"/>
                      </a:rPr>
                      <m:t>.33</m:t>
                    </m:r>
                    <m:r>
                      <m:rPr>
                        <m:nor/>
                      </m:rPr>
                      <a:rPr lang="en-US" sz="900" dirty="0"/>
                      <m:t> </m:t>
                    </m:r>
                    <m:r>
                      <m:rPr>
                        <m:nor/>
                      </m:rPr>
                      <a:rPr lang="en-US" sz="900" dirty="0"/>
                      <m:t>GeV</m:t>
                    </m:r>
                  </m:oMath>
                </a14:m>
                <a:r>
                  <a:rPr lang="en-US" sz="900" dirty="0"/>
                  <a:t> </a:t>
                </a:r>
                <a:endParaRPr lang="en-GB" sz="900" dirty="0"/>
              </a:p>
            </p:txBody>
          </p:sp>
        </mc:Choice>
        <mc:Fallback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6BF3092F-0439-80E3-A0DB-423289CB8CD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22848" y="3583231"/>
                <a:ext cx="1580322" cy="369332"/>
              </a:xfrm>
              <a:prstGeom prst="rect">
                <a:avLst/>
              </a:prstGeom>
              <a:blipFill>
                <a:blip r:embed="rId7"/>
                <a:stretch>
                  <a:fillRect b="-333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733B675D-022A-72B9-007B-631EFDECE3BB}"/>
              </a:ext>
            </a:extLst>
          </p:cNvPr>
          <p:cNvSpPr txBox="1"/>
          <p:nvPr/>
        </p:nvSpPr>
        <p:spPr>
          <a:xfrm>
            <a:off x="3707832" y="3186157"/>
            <a:ext cx="746940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 dirty="0"/>
              <a:t>Energy required to tear a piece of paper/ mole ~ -1 eV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21B0CBC-10A5-9197-5229-51609ED4FBCC}"/>
                  </a:ext>
                </a:extLst>
              </p:cNvPr>
              <p:cNvSpPr txBox="1"/>
              <p:nvPr/>
            </p:nvSpPr>
            <p:spPr>
              <a:xfrm>
                <a:off x="906990" y="3777229"/>
                <a:ext cx="558855" cy="4154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050" dirty="0"/>
                  <a:t>CMB</a:t>
                </a: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050" i="1">
                          <a:latin typeface="Cambria Math" panose="02040503050406030204" pitchFamily="18" charset="0"/>
                        </a:rPr>
                        <m:t>~ 0.01 </m:t>
                      </m:r>
                      <m:r>
                        <a:rPr lang="en-US" sz="1050" i="1">
                          <a:latin typeface="Cambria Math" panose="02040503050406030204" pitchFamily="18" charset="0"/>
                        </a:rPr>
                        <m:t>𝑚𝑒𝑉</m:t>
                      </m:r>
                    </m:oMath>
                  </m:oMathPara>
                </a14:m>
                <a:endParaRPr lang="en-GB" sz="1050" dirty="0"/>
              </a:p>
            </p:txBody>
          </p:sp>
        </mc:Choice>
        <mc:Fallback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21B0CBC-10A5-9197-5229-51609ED4FB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6990" y="3777229"/>
                <a:ext cx="558855" cy="415498"/>
              </a:xfrm>
              <a:prstGeom prst="rect">
                <a:avLst/>
              </a:prstGeom>
              <a:blipFill>
                <a:blip r:embed="rId8"/>
                <a:stretch>
                  <a:fillRect r="-42222" b="-588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5338E11-336B-373E-9E22-59D1D3832839}"/>
              </a:ext>
            </a:extLst>
          </p:cNvPr>
          <p:cNvCxnSpPr/>
          <p:nvPr/>
        </p:nvCxnSpPr>
        <p:spPr>
          <a:xfrm>
            <a:off x="1336284" y="5236122"/>
            <a:ext cx="0" cy="228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A2BCA4E-D30B-495B-3C4B-FA381D565C02}"/>
              </a:ext>
            </a:extLst>
          </p:cNvPr>
          <p:cNvCxnSpPr>
            <a:cxnSpLocks/>
          </p:cNvCxnSpPr>
          <p:nvPr/>
        </p:nvCxnSpPr>
        <p:spPr>
          <a:xfrm>
            <a:off x="2647604" y="5224298"/>
            <a:ext cx="0" cy="228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90D6731-21C7-61A8-BB91-6F89721199F8}"/>
              </a:ext>
            </a:extLst>
          </p:cNvPr>
          <p:cNvCxnSpPr>
            <a:cxnSpLocks/>
          </p:cNvCxnSpPr>
          <p:nvPr/>
        </p:nvCxnSpPr>
        <p:spPr>
          <a:xfrm>
            <a:off x="4839011" y="5208533"/>
            <a:ext cx="0" cy="228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0CCAA92-81A0-91A7-FD8E-C430E597B928}"/>
              </a:ext>
            </a:extLst>
          </p:cNvPr>
          <p:cNvCxnSpPr>
            <a:cxnSpLocks/>
          </p:cNvCxnSpPr>
          <p:nvPr/>
        </p:nvCxnSpPr>
        <p:spPr>
          <a:xfrm>
            <a:off x="3861549" y="5212474"/>
            <a:ext cx="0" cy="228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9D510FCE-C21A-CF4F-5968-341FAF1B453C}"/>
              </a:ext>
            </a:extLst>
          </p:cNvPr>
          <p:cNvCxnSpPr>
            <a:cxnSpLocks/>
          </p:cNvCxnSpPr>
          <p:nvPr/>
        </p:nvCxnSpPr>
        <p:spPr>
          <a:xfrm>
            <a:off x="6029308" y="5224298"/>
            <a:ext cx="0" cy="228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F019DDD-CBC2-2F99-4700-BE09E6A89F6D}"/>
              </a:ext>
            </a:extLst>
          </p:cNvPr>
          <p:cNvCxnSpPr>
            <a:cxnSpLocks/>
          </p:cNvCxnSpPr>
          <p:nvPr/>
        </p:nvCxnSpPr>
        <p:spPr>
          <a:xfrm>
            <a:off x="7818694" y="5236122"/>
            <a:ext cx="0" cy="228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Graphic 28" descr="Document with solid fill">
            <a:extLst>
              <a:ext uri="{FF2B5EF4-FFF2-40B4-BE49-F238E27FC236}">
                <a16:creationId xmlns:a16="http://schemas.microsoft.com/office/drawing/2014/main" id="{03B01492-6D79-2194-112D-FAC147A0938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3679498" y="4360746"/>
            <a:ext cx="685800" cy="685800"/>
          </a:xfrm>
          <a:prstGeom prst="rect">
            <a:avLst/>
          </a:prstGeom>
        </p:spPr>
      </p:pic>
      <p:pic>
        <p:nvPicPr>
          <p:cNvPr id="7170" name="Picture 2" descr="Probing the dark side of the exciton | Science">
            <a:extLst>
              <a:ext uri="{FF2B5EF4-FFF2-40B4-BE49-F238E27FC236}">
                <a16:creationId xmlns:a16="http://schemas.microsoft.com/office/drawing/2014/main" id="{3051A6FD-C61A-525C-239F-1CCA5457458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586" r="50809"/>
          <a:stretch/>
        </p:blipFill>
        <p:spPr bwMode="auto">
          <a:xfrm>
            <a:off x="2992930" y="4337185"/>
            <a:ext cx="438729" cy="954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Chiral Phonons' – Atomic Rotations in a 2-D Semiconductor Crystal –  Berkeley Lab News Center">
            <a:extLst>
              <a:ext uri="{FF2B5EF4-FFF2-40B4-BE49-F238E27FC236}">
                <a16:creationId xmlns:a16="http://schemas.microsoft.com/office/drawing/2014/main" id="{7BACAF69-8B76-2491-F142-95C47F58DC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9134" y="4484656"/>
            <a:ext cx="1071952" cy="579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Orbitals">
            <a:extLst>
              <a:ext uri="{FF2B5EF4-FFF2-40B4-BE49-F238E27FC236}">
                <a16:creationId xmlns:a16="http://schemas.microsoft.com/office/drawing/2014/main" id="{56F6F848-7059-F0E3-4E6F-FE51690429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3707" y="4184627"/>
            <a:ext cx="685800" cy="676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6" name="Picture 8" descr="1: (A) Helium-4 (He 4 ) consists of two electrons, two protons and two... |  Download Scientific Diagram">
            <a:extLst>
              <a:ext uri="{FF2B5EF4-FFF2-40B4-BE49-F238E27FC236}">
                <a16:creationId xmlns:a16="http://schemas.microsoft.com/office/drawing/2014/main" id="{B5E43699-A653-DA3C-FC5C-B29F796891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" t="-754" r="49885" b="2681"/>
          <a:stretch/>
        </p:blipFill>
        <p:spPr bwMode="auto">
          <a:xfrm>
            <a:off x="5566790" y="4016623"/>
            <a:ext cx="1220018" cy="918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8" name="Picture 10" descr="Proton - Wikipedia">
            <a:extLst>
              <a:ext uri="{FF2B5EF4-FFF2-40B4-BE49-F238E27FC236}">
                <a16:creationId xmlns:a16="http://schemas.microsoft.com/office/drawing/2014/main" id="{E496DB5B-E18A-AC7B-1011-29235425EE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4191" y="4063862"/>
            <a:ext cx="1069006" cy="1069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80" name="Picture 12" descr="Cosmic microwave background - Wikipedia">
            <a:extLst>
              <a:ext uri="{FF2B5EF4-FFF2-40B4-BE49-F238E27FC236}">
                <a16:creationId xmlns:a16="http://schemas.microsoft.com/office/drawing/2014/main" id="{845D2AC7-8B90-DEFE-05A0-7707D1CF23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681" y="4481030"/>
            <a:ext cx="1083018" cy="541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58D99A69-757E-F6EE-A67C-7ECC86BFDF72}"/>
              </a:ext>
            </a:extLst>
          </p:cNvPr>
          <p:cNvSpPr/>
          <p:nvPr/>
        </p:nvSpPr>
        <p:spPr>
          <a:xfrm>
            <a:off x="1825097" y="2880518"/>
            <a:ext cx="1790851" cy="3109977"/>
          </a:xfrm>
          <a:prstGeom prst="roundRect">
            <a:avLst/>
          </a:prstGeom>
          <a:solidFill>
            <a:schemeClr val="accent1">
              <a:alpha val="3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/>
          </a:p>
        </p:txBody>
      </p:sp>
    </p:spTree>
    <p:extLst>
      <p:ext uri="{BB962C8B-B14F-4D97-AF65-F5344CB8AC3E}">
        <p14:creationId xmlns:p14="http://schemas.microsoft.com/office/powerpoint/2010/main" val="2187428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5" grpId="0" animBg="1"/>
      <p:bldP spid="3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3FC839-785E-AE7E-EF10-85E384F6F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Some lab results- Inelastic neutron scattering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6150946-9B9A-1337-4A43-EEE200E2FE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1" y="3478732"/>
            <a:ext cx="1375688" cy="139103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2E503DD-BDD8-272F-6C06-C36CA116E2DC}"/>
              </a:ext>
            </a:extLst>
          </p:cNvPr>
          <p:cNvSpPr/>
          <p:nvPr/>
        </p:nvSpPr>
        <p:spPr>
          <a:xfrm>
            <a:off x="4834094" y="4692097"/>
            <a:ext cx="630936" cy="2687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350" dirty="0"/>
              <a:t>???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0B8E6AE-F99B-4320-6422-452F36FAAF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462" y="2865215"/>
            <a:ext cx="3427415" cy="261806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8002BE5-D11B-EAD9-DA07-4F4B45B202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3175" y="2810256"/>
            <a:ext cx="2109597" cy="210959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F008901-571B-2E71-B7C6-B4F34CC794B0}"/>
              </a:ext>
            </a:extLst>
          </p:cNvPr>
          <p:cNvSpPr txBox="1"/>
          <p:nvPr/>
        </p:nvSpPr>
        <p:spPr>
          <a:xfrm>
            <a:off x="1477180" y="5576697"/>
            <a:ext cx="3103735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350" dirty="0"/>
              <a:t>RbMnF3 inelastic neutron scattering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39B8F19-49B4-C0C7-E84E-5A2921D2BC78}"/>
              </a:ext>
            </a:extLst>
          </p:cNvPr>
          <p:cNvSpPr txBox="1"/>
          <p:nvPr/>
        </p:nvSpPr>
        <p:spPr>
          <a:xfrm>
            <a:off x="6854254" y="5037217"/>
            <a:ext cx="111620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350" dirty="0"/>
              <a:t>Purple: Rb+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0AC3E37-C5E6-639F-BA0F-3F64A3AE5A5E}"/>
              </a:ext>
            </a:extLst>
          </p:cNvPr>
          <p:cNvSpPr txBox="1"/>
          <p:nvPr/>
        </p:nvSpPr>
        <p:spPr>
          <a:xfrm>
            <a:off x="6854254" y="5341761"/>
            <a:ext cx="122988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350" dirty="0" err="1"/>
              <a:t>Magenta:Mn</a:t>
            </a:r>
            <a:r>
              <a:rPr lang="en-GB" sz="1350" dirty="0"/>
              <a:t>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95342E7-EF0A-4CF1-FCCD-D1F9353B5EB3}"/>
              </a:ext>
            </a:extLst>
          </p:cNvPr>
          <p:cNvSpPr txBox="1"/>
          <p:nvPr/>
        </p:nvSpPr>
        <p:spPr>
          <a:xfrm>
            <a:off x="6858001" y="5625618"/>
            <a:ext cx="96212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350" dirty="0"/>
              <a:t>Blueish: F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5F0906-AABD-B7DB-F1E0-4FFDA2757FC1}"/>
              </a:ext>
            </a:extLst>
          </p:cNvPr>
          <p:cNvSpPr txBox="1"/>
          <p:nvPr/>
        </p:nvSpPr>
        <p:spPr>
          <a:xfrm>
            <a:off x="502920" y="2400573"/>
            <a:ext cx="148951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50" dirty="0"/>
              <a:t>Reference momenta: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D39D9626-5780-F2BE-1EAF-F39BDD541E85}"/>
                  </a:ext>
                </a:extLst>
              </p:cNvPr>
              <p:cNvSpPr txBox="1"/>
              <p:nvPr/>
            </p:nvSpPr>
            <p:spPr>
              <a:xfrm>
                <a:off x="1896221" y="2400573"/>
                <a:ext cx="4575411" cy="43345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GB" sz="1050" dirty="0"/>
                  <a:t>Colour red </a:t>
                </a:r>
                <a14:m>
                  <m:oMath xmlns:m="http://schemas.openxmlformats.org/officeDocument/2006/math">
                    <m:r>
                      <a:rPr lang="en-GB" sz="1050" i="1" dirty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GB" sz="1050" i="1" dirty="0">
                        <a:latin typeface="Cambria Math" panose="02040503050406030204" pitchFamily="18" charset="0"/>
                      </a:rPr>
                      <m:t> =0.001 </m:t>
                    </m:r>
                    <m:sSup>
                      <m:sSupPr>
                        <m:ctrlPr>
                          <a:rPr lang="en-US" sz="105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sSup>
                          <m:sSupPr>
                            <m:ctrlPr>
                              <a:rPr lang="en-US" sz="1050" i="1" dirty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050" i="1" dirty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p>
                            <m:r>
                              <a:rPr lang="en-US" sz="1050" i="1" dirty="0">
                                <a:latin typeface="Cambria Math" panose="02040503050406030204" pitchFamily="18" charset="0"/>
                              </a:rPr>
                              <m:t>𝑜</m:t>
                            </m:r>
                          </m:sup>
                        </m:sSup>
                      </m:e>
                      <m:sup>
                        <m:r>
                          <a:rPr lang="en-US" sz="1050" i="1" dirty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GB" sz="1050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GB" sz="1050" dirty="0"/>
              </a:p>
              <a:p>
                <a:r>
                  <a:rPr lang="en-GB" sz="1050" dirty="0"/>
                  <a:t>		</a:t>
                </a:r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D39D9626-5780-F2BE-1EAF-F39BDD541E8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96221" y="2400573"/>
                <a:ext cx="4575411" cy="43345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1ECF8D47-9965-518B-FE29-38ED5BFBF80C}"/>
                  </a:ext>
                </a:extLst>
              </p:cNvPr>
              <p:cNvSpPr txBox="1"/>
              <p:nvPr/>
            </p:nvSpPr>
            <p:spPr>
              <a:xfrm>
                <a:off x="1830580" y="2631406"/>
                <a:ext cx="2107745" cy="27186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GB" sz="1050" dirty="0"/>
                  <a:t> Microwave </a:t>
                </a:r>
                <a14:m>
                  <m:oMath xmlns:m="http://schemas.openxmlformats.org/officeDocument/2006/math">
                    <m:r>
                      <a:rPr lang="en-GB" sz="1050" i="1" dirty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GB" sz="1050" i="1" dirty="0">
                        <a:latin typeface="Cambria Math" panose="02040503050406030204" pitchFamily="18" charset="0"/>
                      </a:rPr>
                      <m:t> =0.0006 </m:t>
                    </m:r>
                    <m:sSup>
                      <m:sSupPr>
                        <m:ctrlPr>
                          <a:rPr lang="en-US" sz="105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sSup>
                          <m:sSupPr>
                            <m:ctrlPr>
                              <a:rPr lang="en-US" sz="1050" i="1" dirty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050" i="1" dirty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p>
                            <m:r>
                              <a:rPr lang="en-US" sz="1050" i="1" dirty="0">
                                <a:latin typeface="Cambria Math" panose="02040503050406030204" pitchFamily="18" charset="0"/>
                              </a:rPr>
                              <m:t>𝑜</m:t>
                            </m:r>
                          </m:sup>
                        </m:sSup>
                      </m:e>
                      <m:sup>
                        <m:r>
                          <a:rPr lang="en-US" sz="1050" i="1" dirty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r>
                  <a:rPr lang="en-GB" sz="1050" dirty="0"/>
                  <a:t> </a:t>
                </a:r>
              </a:p>
            </p:txBody>
          </p:sp>
        </mc:Choice>
        <mc:Fallback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1ECF8D47-9965-518B-FE29-38ED5BFBF80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30580" y="2631406"/>
                <a:ext cx="2107745" cy="271869"/>
              </a:xfrm>
              <a:prstGeom prst="rect">
                <a:avLst/>
              </a:prstGeom>
              <a:blipFill>
                <a:blip r:embed="rId6"/>
                <a:stretch>
                  <a:fillRect b="-1818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Rectangle 16">
            <a:extLst>
              <a:ext uri="{FF2B5EF4-FFF2-40B4-BE49-F238E27FC236}">
                <a16:creationId xmlns:a16="http://schemas.microsoft.com/office/drawing/2014/main" id="{ADEE58B9-7194-6069-B378-C3BD2D44601C}"/>
              </a:ext>
            </a:extLst>
          </p:cNvPr>
          <p:cNvSpPr/>
          <p:nvPr/>
        </p:nvSpPr>
        <p:spPr>
          <a:xfrm>
            <a:off x="1272209" y="4286250"/>
            <a:ext cx="129209" cy="4058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/>
          </a:p>
        </p:txBody>
      </p:sp>
    </p:spTree>
    <p:extLst>
      <p:ext uri="{BB962C8B-B14F-4D97-AF65-F5344CB8AC3E}">
        <p14:creationId xmlns:p14="http://schemas.microsoft.com/office/powerpoint/2010/main" val="740029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AE67F5-C7F1-BE23-FBB3-362DA3F6E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Theory of everything condensed matter physics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827277-6DDD-F597-C74D-A70CA76E979A}"/>
              </a:ext>
            </a:extLst>
          </p:cNvPr>
          <p:cNvSpPr txBox="1"/>
          <p:nvPr/>
        </p:nvSpPr>
        <p:spPr>
          <a:xfrm>
            <a:off x="836676" y="2539931"/>
            <a:ext cx="561403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50" dirty="0"/>
              <a:t>At this energy scale non-relativistic quantum mechanics is used to describe the physics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E333BDA6-F0AB-F9AD-182F-49818BD1FD4A}"/>
                  </a:ext>
                </a:extLst>
              </p:cNvPr>
              <p:cNvSpPr txBox="1"/>
              <p:nvPr/>
            </p:nvSpPr>
            <p:spPr>
              <a:xfrm>
                <a:off x="836676" y="2926449"/>
                <a:ext cx="3953198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050" dirty="0"/>
                  <a:t>Many body Schrodinger equation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05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050" i="1" dirty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sz="1050" i="1" dirty="0">
                            <a:latin typeface="Cambria Math" panose="02040503050406030204" pitchFamily="18" charset="0"/>
                          </a:rPr>
                          <m:t>𝑒</m:t>
                        </m:r>
                      </m:sub>
                    </m:sSub>
                  </m:oMath>
                </a14:m>
                <a:r>
                  <a:rPr lang="en-GB" sz="1050" dirty="0"/>
                  <a:t> electrons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05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050" i="1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sz="1050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GB" sz="1050" dirty="0"/>
                  <a:t> nuclei:</a:t>
                </a:r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E333BDA6-F0AB-F9AD-182F-49818BD1FD4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6676" y="2926449"/>
                <a:ext cx="3953198" cy="253916"/>
              </a:xfrm>
              <a:prstGeom prst="rect">
                <a:avLst/>
              </a:prstGeom>
              <a:blipFill>
                <a:blip r:embed="rId3"/>
                <a:stretch>
                  <a:fillRect b="-1428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6" name="Picture 35">
            <a:extLst>
              <a:ext uri="{FF2B5EF4-FFF2-40B4-BE49-F238E27FC236}">
                <a16:creationId xmlns:a16="http://schemas.microsoft.com/office/drawing/2014/main" id="{908D16FD-436F-3898-F4F1-059B2BF88C8C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596647" y="3219582"/>
            <a:ext cx="8106153" cy="502007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220F1F3E-F805-8CE6-1DFC-0A18A04EB2AC}"/>
                  </a:ext>
                </a:extLst>
              </p:cNvPr>
              <p:cNvSpPr txBox="1"/>
              <p:nvPr/>
            </p:nvSpPr>
            <p:spPr>
              <a:xfrm>
                <a:off x="2183941" y="3905109"/>
                <a:ext cx="554960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050" dirty="0"/>
                  <a:t>KE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05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050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sz="1050" i="1">
                            <a:latin typeface="Cambria Math" panose="02040503050406030204" pitchFamily="18" charset="0"/>
                          </a:rPr>
                          <m:t>−</m:t>
                        </m:r>
                      </m:sup>
                    </m:sSup>
                  </m:oMath>
                </a14:m>
                <a:endParaRPr lang="en-GB" sz="1050" dirty="0"/>
              </a:p>
            </p:txBody>
          </p:sp>
        </mc:Choice>
        <mc:Fallback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220F1F3E-F805-8CE6-1DFC-0A18A04EB2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83941" y="3905109"/>
                <a:ext cx="554960" cy="253916"/>
              </a:xfrm>
              <a:prstGeom prst="rect">
                <a:avLst/>
              </a:prstGeom>
              <a:blipFill>
                <a:blip r:embed="rId5"/>
                <a:stretch>
                  <a:fillRect b="-1428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149A18BB-841A-1801-2479-E96B3300A117}"/>
                  </a:ext>
                </a:extLst>
              </p:cNvPr>
              <p:cNvSpPr txBox="1"/>
              <p:nvPr/>
            </p:nvSpPr>
            <p:spPr>
              <a:xfrm>
                <a:off x="3076424" y="3858567"/>
                <a:ext cx="690365" cy="41549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GB" sz="1050" dirty="0"/>
                  <a:t>KE </a:t>
                </a:r>
                <a14:m>
                  <m:oMath xmlns:m="http://schemas.openxmlformats.org/officeDocument/2006/math">
                    <m:r>
                      <a:rPr lang="en-US" sz="1050" i="1">
                        <a:latin typeface="Cambria Math" panose="02040503050406030204" pitchFamily="18" charset="0"/>
                      </a:rPr>
                      <m:t>𝑖𝑜𝑛</m:t>
                    </m:r>
                    <m:r>
                      <a:rPr lang="en-US" sz="105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050" i="1">
                        <a:latin typeface="Cambria Math" panose="02040503050406030204" pitchFamily="18" charset="0"/>
                      </a:rPr>
                      <m:t>𝑐𝑜𝑟𝑒𝑠</m:t>
                    </m:r>
                  </m:oMath>
                </a14:m>
                <a:endParaRPr lang="en-GB" sz="1050" dirty="0"/>
              </a:p>
            </p:txBody>
          </p:sp>
        </mc:Choice>
        <mc:Fallback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149A18BB-841A-1801-2479-E96B3300A11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76424" y="3858567"/>
                <a:ext cx="690365" cy="415498"/>
              </a:xfrm>
              <a:prstGeom prst="rect">
                <a:avLst/>
              </a:prstGeom>
              <a:blipFill>
                <a:blip r:embed="rId6"/>
                <a:stretch>
                  <a:fillRect b="-588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TextBox 21">
            <a:extLst>
              <a:ext uri="{FF2B5EF4-FFF2-40B4-BE49-F238E27FC236}">
                <a16:creationId xmlns:a16="http://schemas.microsoft.com/office/drawing/2014/main" id="{FA1E2576-8425-63F7-C0FC-ED78090493A6}"/>
              </a:ext>
            </a:extLst>
          </p:cNvPr>
          <p:cNvSpPr txBox="1"/>
          <p:nvPr/>
        </p:nvSpPr>
        <p:spPr>
          <a:xfrm>
            <a:off x="4197416" y="3858567"/>
            <a:ext cx="153786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/>
              <a:t>Coulomb repulsion electrons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73C3F3D-DB42-91EA-2BCF-6B0C69389272}"/>
              </a:ext>
            </a:extLst>
          </p:cNvPr>
          <p:cNvSpPr txBox="1"/>
          <p:nvPr/>
        </p:nvSpPr>
        <p:spPr>
          <a:xfrm>
            <a:off x="5785324" y="3866344"/>
            <a:ext cx="121158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/>
              <a:t>Coulomb interaction ions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F4A44641-2F8D-8A2B-7733-FD2EE2F1CF3D}"/>
                  </a:ext>
                </a:extLst>
              </p:cNvPr>
              <p:cNvSpPr txBox="1"/>
              <p:nvPr/>
            </p:nvSpPr>
            <p:spPr>
              <a:xfrm>
                <a:off x="7243686" y="3858454"/>
                <a:ext cx="1622947" cy="4154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sz="105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050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sz="1050" i="1">
                            <a:latin typeface="Cambria Math" panose="02040503050406030204" pitchFamily="18" charset="0"/>
                          </a:rPr>
                          <m:t>−</m:t>
                        </m:r>
                      </m:sup>
                    </m:sSup>
                    <m:r>
                      <a:rPr lang="en-US" sz="1050">
                        <a:latin typeface="Cambria Math" panose="02040503050406030204" pitchFamily="18" charset="0"/>
                      </a:rPr>
                      <m:t> −</m:t>
                    </m:r>
                    <m:r>
                      <m:rPr>
                        <m:sty m:val="p"/>
                      </m:rPr>
                      <a:rPr lang="en-US" sz="1050">
                        <a:latin typeface="Cambria Math" panose="02040503050406030204" pitchFamily="18" charset="0"/>
                      </a:rPr>
                      <m:t>ion</m:t>
                    </m:r>
                  </m:oMath>
                </a14:m>
                <a:r>
                  <a:rPr lang="en-GB" sz="1050" dirty="0"/>
                  <a:t> coulomb interaction</a:t>
                </a:r>
              </a:p>
            </p:txBody>
          </p:sp>
        </mc:Choice>
        <mc:Fallback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F4A44641-2F8D-8A2B-7733-FD2EE2F1CF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43686" y="3858454"/>
                <a:ext cx="1622947" cy="415498"/>
              </a:xfrm>
              <a:prstGeom prst="rect">
                <a:avLst/>
              </a:prstGeom>
              <a:blipFill>
                <a:blip r:embed="rId7"/>
                <a:stretch>
                  <a:fillRect b="-1176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TextBox 25">
            <a:extLst>
              <a:ext uri="{FF2B5EF4-FFF2-40B4-BE49-F238E27FC236}">
                <a16:creationId xmlns:a16="http://schemas.microsoft.com/office/drawing/2014/main" id="{3F7211B5-71CC-63AF-A131-C6EFFB7F888F}"/>
              </a:ext>
            </a:extLst>
          </p:cNvPr>
          <p:cNvSpPr txBox="1"/>
          <p:nvPr/>
        </p:nvSpPr>
        <p:spPr>
          <a:xfrm>
            <a:off x="836676" y="4444370"/>
            <a:ext cx="133882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50" u="sng" dirty="0"/>
              <a:t>Very complicated. 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6EFDB93-4992-0CED-432F-D6E14DD8E793}"/>
              </a:ext>
            </a:extLst>
          </p:cNvPr>
          <p:cNvSpPr txBox="1"/>
          <p:nvPr/>
        </p:nvSpPr>
        <p:spPr>
          <a:xfrm>
            <a:off x="2246707" y="4465052"/>
            <a:ext cx="457368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50" dirty="0"/>
              <a:t>Cannot be solved directly, moreover initial conditions impossible to get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F5E47EF-DC0C-423F-8873-CF3F1B1BEF9C}"/>
              </a:ext>
            </a:extLst>
          </p:cNvPr>
          <p:cNvSpPr txBox="1"/>
          <p:nvPr/>
        </p:nvSpPr>
        <p:spPr>
          <a:xfrm>
            <a:off x="836676" y="4857843"/>
            <a:ext cx="185659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50" dirty="0"/>
              <a:t>Need some simplifications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DE2F1DD9-2D70-6503-1123-69F2BFB17B07}"/>
                  </a:ext>
                </a:extLst>
              </p:cNvPr>
              <p:cNvSpPr txBox="1"/>
              <p:nvPr/>
            </p:nvSpPr>
            <p:spPr>
              <a:xfrm>
                <a:off x="836676" y="5312271"/>
                <a:ext cx="5413661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050" dirty="0"/>
                  <a:t>1) Ions much heavier than electrons </a:t>
                </a:r>
                <a14:m>
                  <m:oMath xmlns:m="http://schemas.openxmlformats.org/officeDocument/2006/math">
                    <m:r>
                      <a:rPr lang="en-US" sz="1050" i="1">
                        <a:latin typeface="Cambria Math" panose="02040503050406030204" pitchFamily="18" charset="0"/>
                      </a:rPr>
                      <m:t>⇒</m:t>
                    </m:r>
                  </m:oMath>
                </a14:m>
                <a:r>
                  <a:rPr lang="en-GB" sz="1050" dirty="0"/>
                  <a:t> Treat classically (as parameters </a:t>
                </a:r>
                <a14:m>
                  <m:oMath xmlns:m="http://schemas.openxmlformats.org/officeDocument/2006/math">
                    <m:r>
                      <a:rPr lang="en-US" sz="1050" i="1">
                        <a:latin typeface="Cambria Math" panose="02040503050406030204" pitchFamily="18" charset="0"/>
                      </a:rPr>
                      <m:t>{</m:t>
                    </m:r>
                    <m:sSub>
                      <m:sSubPr>
                        <m:ctrlPr>
                          <a:rPr lang="en-US" sz="105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050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sz="1050" i="1">
                            <a:latin typeface="Cambria Math" panose="02040503050406030204" pitchFamily="18" charset="0"/>
                          </a:rPr>
                          <m:t>𝐼</m:t>
                        </m:r>
                      </m:sub>
                    </m:sSub>
                    <m:r>
                      <a:rPr lang="en-US" sz="1050" i="1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en-GB" sz="1050" dirty="0"/>
                  <a:t>) and still.</a:t>
                </a:r>
              </a:p>
            </p:txBody>
          </p:sp>
        </mc:Choice>
        <mc:Fallback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DE2F1DD9-2D70-6503-1123-69F2BFB17B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6676" y="5312271"/>
                <a:ext cx="5413661" cy="253916"/>
              </a:xfrm>
              <a:prstGeom prst="rect">
                <a:avLst/>
              </a:prstGeom>
              <a:blipFill>
                <a:blip r:embed="rId8"/>
                <a:stretch>
                  <a:fillRect b="-1428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7" name="Left Brace 36">
            <a:extLst>
              <a:ext uri="{FF2B5EF4-FFF2-40B4-BE49-F238E27FC236}">
                <a16:creationId xmlns:a16="http://schemas.microsoft.com/office/drawing/2014/main" id="{1D90C870-8F9E-A67A-6C7C-699B9418DA33}"/>
              </a:ext>
            </a:extLst>
          </p:cNvPr>
          <p:cNvSpPr/>
          <p:nvPr/>
        </p:nvSpPr>
        <p:spPr>
          <a:xfrm rot="16200000">
            <a:off x="2384203" y="3629282"/>
            <a:ext cx="107885" cy="415302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sz="1350"/>
          </a:p>
        </p:txBody>
      </p:sp>
      <p:sp>
        <p:nvSpPr>
          <p:cNvPr id="38" name="Left Brace 37">
            <a:extLst>
              <a:ext uri="{FF2B5EF4-FFF2-40B4-BE49-F238E27FC236}">
                <a16:creationId xmlns:a16="http://schemas.microsoft.com/office/drawing/2014/main" id="{8AA72CEE-4416-DD15-7D8E-E430BE03EFFC}"/>
              </a:ext>
            </a:extLst>
          </p:cNvPr>
          <p:cNvSpPr/>
          <p:nvPr/>
        </p:nvSpPr>
        <p:spPr>
          <a:xfrm rot="16200000">
            <a:off x="3367663" y="3596974"/>
            <a:ext cx="107885" cy="415302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sz="1350"/>
          </a:p>
        </p:txBody>
      </p:sp>
      <p:sp>
        <p:nvSpPr>
          <p:cNvPr id="39" name="Left Brace 38">
            <a:extLst>
              <a:ext uri="{FF2B5EF4-FFF2-40B4-BE49-F238E27FC236}">
                <a16:creationId xmlns:a16="http://schemas.microsoft.com/office/drawing/2014/main" id="{3610AEEC-D998-17CB-758F-6E472E796E22}"/>
              </a:ext>
            </a:extLst>
          </p:cNvPr>
          <p:cNvSpPr/>
          <p:nvPr/>
        </p:nvSpPr>
        <p:spPr>
          <a:xfrm rot="16200000">
            <a:off x="4827159" y="3331694"/>
            <a:ext cx="131066" cy="969042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sz="1350"/>
          </a:p>
        </p:txBody>
      </p:sp>
      <p:sp>
        <p:nvSpPr>
          <p:cNvPr id="40" name="Left Brace 39">
            <a:extLst>
              <a:ext uri="{FF2B5EF4-FFF2-40B4-BE49-F238E27FC236}">
                <a16:creationId xmlns:a16="http://schemas.microsoft.com/office/drawing/2014/main" id="{A5C00ED7-936E-8868-F9F9-CE4BDA16EF98}"/>
              </a:ext>
            </a:extLst>
          </p:cNvPr>
          <p:cNvSpPr/>
          <p:nvPr/>
        </p:nvSpPr>
        <p:spPr>
          <a:xfrm rot="16200000">
            <a:off x="6385367" y="3211033"/>
            <a:ext cx="101209" cy="1221944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sz="1350"/>
          </a:p>
        </p:txBody>
      </p:sp>
      <p:sp>
        <p:nvSpPr>
          <p:cNvPr id="41" name="Left Brace 40">
            <a:extLst>
              <a:ext uri="{FF2B5EF4-FFF2-40B4-BE49-F238E27FC236}">
                <a16:creationId xmlns:a16="http://schemas.microsoft.com/office/drawing/2014/main" id="{6F76A397-538F-1DBD-3A74-1E51E673FD82}"/>
              </a:ext>
            </a:extLst>
          </p:cNvPr>
          <p:cNvSpPr/>
          <p:nvPr/>
        </p:nvSpPr>
        <p:spPr>
          <a:xfrm rot="16200000">
            <a:off x="7976337" y="3201124"/>
            <a:ext cx="101209" cy="1221944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sz="1350"/>
          </a:p>
        </p:txBody>
      </p:sp>
    </p:spTree>
    <p:extLst>
      <p:ext uri="{BB962C8B-B14F-4D97-AF65-F5344CB8AC3E}">
        <p14:creationId xmlns:p14="http://schemas.microsoft.com/office/powerpoint/2010/main" val="2669820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17" grpId="0"/>
      <p:bldP spid="19" grpId="0"/>
      <p:bldP spid="22" grpId="0"/>
      <p:bldP spid="23" grpId="0"/>
      <p:bldP spid="25" grpId="0"/>
      <p:bldP spid="26" grpId="0"/>
      <p:bldP spid="29" grpId="0"/>
      <p:bldP spid="30" grpId="0"/>
      <p:bldP spid="31" grpId="0"/>
      <p:bldP spid="37" grpId="0" animBg="1"/>
      <p:bldP spid="38" grpId="0" animBg="1"/>
      <p:bldP spid="39" grpId="0" animBg="1"/>
      <p:bldP spid="40" grpId="0" animBg="1"/>
      <p:bldP spid="4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A6AFEF6F-2C98-CA7B-A4BD-79A3CDAD956E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429008" y="1582806"/>
            <a:ext cx="7851035" cy="1112370"/>
          </a:xfrm>
          <a:prstGeom prst="rect">
            <a:avLst/>
          </a:prstGeom>
        </p:spPr>
      </p:pic>
      <p:sp>
        <p:nvSpPr>
          <p:cNvPr id="11" name="Right Brace 10">
            <a:extLst>
              <a:ext uri="{FF2B5EF4-FFF2-40B4-BE49-F238E27FC236}">
                <a16:creationId xmlns:a16="http://schemas.microsoft.com/office/drawing/2014/main" id="{4F427E9D-250E-0765-B974-12ADC59A1271}"/>
              </a:ext>
            </a:extLst>
          </p:cNvPr>
          <p:cNvSpPr/>
          <p:nvPr/>
        </p:nvSpPr>
        <p:spPr>
          <a:xfrm rot="16200000">
            <a:off x="2486027" y="616840"/>
            <a:ext cx="191620" cy="1613645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sz="135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873DCB-4B71-E848-FE8F-AA379562369E}"/>
              </a:ext>
            </a:extLst>
          </p:cNvPr>
          <p:cNvSpPr txBox="1"/>
          <p:nvPr/>
        </p:nvSpPr>
        <p:spPr>
          <a:xfrm>
            <a:off x="2207815" y="1065040"/>
            <a:ext cx="79541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50" dirty="0"/>
              <a:t>Constant 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8322DB2-832C-5498-029D-2C29A45238D0}"/>
              </a:ext>
            </a:extLst>
          </p:cNvPr>
          <p:cNvCxnSpPr>
            <a:cxnSpLocks/>
          </p:cNvCxnSpPr>
          <p:nvPr/>
        </p:nvCxnSpPr>
        <p:spPr>
          <a:xfrm flipV="1">
            <a:off x="5032562" y="2492705"/>
            <a:ext cx="113990" cy="3320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698EF05-B781-ACA2-AE6F-338C49F42BA9}"/>
              </a:ext>
            </a:extLst>
          </p:cNvPr>
          <p:cNvSpPr txBox="1"/>
          <p:nvPr/>
        </p:nvSpPr>
        <p:spPr>
          <a:xfrm>
            <a:off x="4267093" y="2796074"/>
            <a:ext cx="195628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/>
              <a:t>Effect of nuclear potential on </a:t>
            </a:r>
            <a:r>
              <a:rPr lang="en-GB" sz="1050" dirty="0" err="1"/>
              <a:t>i’th</a:t>
            </a:r>
            <a:r>
              <a:rPr lang="en-GB" sz="1050" dirty="0"/>
              <a:t> electron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3F07711-DD19-8BE4-BEF3-7D12EDA64FF7}"/>
              </a:ext>
            </a:extLst>
          </p:cNvPr>
          <p:cNvSpPr txBox="1"/>
          <p:nvPr/>
        </p:nvSpPr>
        <p:spPr>
          <a:xfrm>
            <a:off x="381162" y="4043511"/>
            <a:ext cx="420980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50" dirty="0"/>
              <a:t>Gone from complicated mess to (still but) less complicated mess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3B8E19F-DCDE-17CF-11A0-DA0803572F91}"/>
              </a:ext>
            </a:extLst>
          </p:cNvPr>
          <p:cNvSpPr txBox="1"/>
          <p:nvPr/>
        </p:nvSpPr>
        <p:spPr>
          <a:xfrm>
            <a:off x="381162" y="4421739"/>
            <a:ext cx="561083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50" dirty="0"/>
              <a:t>Next simplification (subtle): Remove effect of coulomb repulsion and solve the problem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257F81-662C-2599-771F-C4F2E480F1F6}"/>
              </a:ext>
            </a:extLst>
          </p:cNvPr>
          <p:cNvSpPr txBox="1"/>
          <p:nvPr/>
        </p:nvSpPr>
        <p:spPr>
          <a:xfrm>
            <a:off x="4180858" y="3549290"/>
            <a:ext cx="110639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50" dirty="0"/>
              <a:t>Single particle </a:t>
            </a:r>
          </a:p>
        </p:txBody>
      </p:sp>
      <p:sp>
        <p:nvSpPr>
          <p:cNvPr id="22" name="Left Brace 21">
            <a:extLst>
              <a:ext uri="{FF2B5EF4-FFF2-40B4-BE49-F238E27FC236}">
                <a16:creationId xmlns:a16="http://schemas.microsoft.com/office/drawing/2014/main" id="{7F3DBB95-D11C-7AD0-E7A1-16B4CA560B3A}"/>
              </a:ext>
            </a:extLst>
          </p:cNvPr>
          <p:cNvSpPr/>
          <p:nvPr/>
        </p:nvSpPr>
        <p:spPr>
          <a:xfrm rot="16200000">
            <a:off x="4635509" y="2728635"/>
            <a:ext cx="262217" cy="1330125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sz="1350"/>
          </a:p>
        </p:txBody>
      </p:sp>
      <p:sp>
        <p:nvSpPr>
          <p:cNvPr id="23" name="Left Brace 22">
            <a:extLst>
              <a:ext uri="{FF2B5EF4-FFF2-40B4-BE49-F238E27FC236}">
                <a16:creationId xmlns:a16="http://schemas.microsoft.com/office/drawing/2014/main" id="{B7F64976-1DCC-B302-3563-7F0CACF22950}"/>
              </a:ext>
            </a:extLst>
          </p:cNvPr>
          <p:cNvSpPr/>
          <p:nvPr/>
        </p:nvSpPr>
        <p:spPr>
          <a:xfrm rot="16200000">
            <a:off x="6411940" y="2670711"/>
            <a:ext cx="262217" cy="120015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sz="135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788E261-8B95-5A74-360E-45BAE1514BF4}"/>
              </a:ext>
            </a:extLst>
          </p:cNvPr>
          <p:cNvSpPr txBox="1"/>
          <p:nvPr/>
        </p:nvSpPr>
        <p:spPr>
          <a:xfrm>
            <a:off x="5759170" y="3433874"/>
            <a:ext cx="166263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50" dirty="0"/>
              <a:t>Two particle interaction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536EC01-A6EF-3A3A-B99D-48CBBEB0F963}"/>
              </a:ext>
            </a:extLst>
          </p:cNvPr>
          <p:cNvSpPr txBox="1"/>
          <p:nvPr/>
        </p:nvSpPr>
        <p:spPr>
          <a:xfrm>
            <a:off x="381162" y="4867432"/>
            <a:ext cx="804263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/>
              <a:t>(my opinion) Most of condensed matter physics is finding the essence of the coulomb interaction + permutation symmetry of the electron. Conductors-Insulators-Magnets-Superconductors-ferroelectrics-Chern insulators- …….</a:t>
            </a:r>
          </a:p>
        </p:txBody>
      </p:sp>
    </p:spTree>
    <p:extLst>
      <p:ext uri="{BB962C8B-B14F-4D97-AF65-F5344CB8AC3E}">
        <p14:creationId xmlns:p14="http://schemas.microsoft.com/office/powerpoint/2010/main" val="3472118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/>
      <p:bldP spid="17" grpId="0"/>
      <p:bldP spid="18" grpId="0"/>
      <p:bldP spid="19" grpId="0"/>
      <p:bldP spid="21" grpId="0"/>
      <p:bldP spid="22" grpId="0" animBg="1"/>
      <p:bldP spid="23" grpId="0" animBg="1"/>
      <p:bldP spid="24" grpId="0"/>
      <p:bldP spid="2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8E399-26CA-34C2-9528-43030D7091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Solid state theory- Lattices 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A4C1624-7DC7-0C70-9151-B5835E6749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2209" y="2496228"/>
            <a:ext cx="2436953" cy="91483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FE968C5-4D81-C0EB-EFF4-29A3B87C9FD8}"/>
              </a:ext>
            </a:extLst>
          </p:cNvPr>
          <p:cNvSpPr txBox="1"/>
          <p:nvPr/>
        </p:nvSpPr>
        <p:spPr>
          <a:xfrm>
            <a:off x="846790" y="3622425"/>
            <a:ext cx="405187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350" dirty="0"/>
              <a:t>At each point you can attach an atom (or atoms)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97EBB9E-13C0-BDF6-6CDA-4B7695625EFC}"/>
              </a:ext>
            </a:extLst>
          </p:cNvPr>
          <p:cNvSpPr txBox="1"/>
          <p:nvPr/>
        </p:nvSpPr>
        <p:spPr>
          <a:xfrm>
            <a:off x="820343" y="2620052"/>
            <a:ext cx="4572000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350" dirty="0"/>
              <a:t>Lattice: a periodic array of points</a:t>
            </a:r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C072D4ED-26F8-8A72-B40F-7D586491F949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764602" y="3129737"/>
            <a:ext cx="2473452" cy="190500"/>
          </a:xfrm>
          <a:prstGeom prst="rect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8EC3CD2F-AE6A-3C7D-E618-F0503AE3C062}"/>
              </a:ext>
            </a:extLst>
          </p:cNvPr>
          <p:cNvSpPr txBox="1"/>
          <p:nvPr/>
        </p:nvSpPr>
        <p:spPr>
          <a:xfrm>
            <a:off x="2113712" y="4063112"/>
            <a:ext cx="1305165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350" dirty="0"/>
              <a:t>Called a </a:t>
            </a:r>
            <a:r>
              <a:rPr lang="en-GB" sz="1350" u="sng" dirty="0"/>
              <a:t>basis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27ED77BC-2F9A-D5C0-0C3E-3282CACB81BE}"/>
                  </a:ext>
                </a:extLst>
              </p:cNvPr>
              <p:cNvSpPr txBox="1"/>
              <p:nvPr/>
            </p:nvSpPr>
            <p:spPr>
              <a:xfrm>
                <a:off x="818769" y="4624798"/>
                <a:ext cx="2829685" cy="30008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350" dirty="0"/>
                  <a:t>Mass of electron </a:t>
                </a:r>
                <a14:m>
                  <m:oMath xmlns:m="http://schemas.openxmlformats.org/officeDocument/2006/math">
                    <m:r>
                      <a:rPr lang="en-GB" sz="1350" i="1" dirty="0">
                        <a:latin typeface="Cambria Math" panose="02040503050406030204" pitchFamily="18" charset="0"/>
                      </a:rPr>
                      <m:t>≪ </m:t>
                    </m:r>
                  </m:oMath>
                </a14:m>
                <a:r>
                  <a:rPr lang="en-GB" sz="1350" dirty="0"/>
                  <a:t> Mass of ions</a:t>
                </a:r>
              </a:p>
            </p:txBody>
          </p:sp>
        </mc:Choice>
        <mc:Fallback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27ED77BC-2F9A-D5C0-0C3E-3282CACB81B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8769" y="4624798"/>
                <a:ext cx="2829685" cy="300082"/>
              </a:xfrm>
              <a:prstGeom prst="rect">
                <a:avLst/>
              </a:prstGeom>
              <a:blipFill>
                <a:blip r:embed="rId5"/>
                <a:stretch>
                  <a:fillRect l="-446" t="-4167" b="-2083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BF416900-C0C3-C4CC-69E5-7FEC1ADBC882}"/>
                  </a:ext>
                </a:extLst>
              </p:cNvPr>
              <p:cNvSpPr txBox="1"/>
              <p:nvPr/>
            </p:nvSpPr>
            <p:spPr>
              <a:xfrm>
                <a:off x="888459" y="4944109"/>
                <a:ext cx="4101380" cy="5078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1350" i="1">
                        <a:latin typeface="Cambria Math" panose="02040503050406030204" pitchFamily="18" charset="0"/>
                      </a:rPr>
                      <m:t>⇒ </m:t>
                    </m:r>
                  </m:oMath>
                </a14:m>
                <a:r>
                  <a:rPr lang="en-GB" sz="1350" dirty="0"/>
                  <a:t>We can just consider the ions as still and just think of the electrons (decoupled)</a:t>
                </a:r>
              </a:p>
            </p:txBody>
          </p:sp>
        </mc:Choice>
        <mc:Fallback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BF416900-C0C3-C4CC-69E5-7FEC1ADBC8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8459" y="4944109"/>
                <a:ext cx="4101380" cy="507831"/>
              </a:xfrm>
              <a:prstGeom prst="rect">
                <a:avLst/>
              </a:prstGeom>
              <a:blipFill>
                <a:blip r:embed="rId6"/>
                <a:stretch>
                  <a:fillRect l="-309" t="-2439" b="-731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5094CEA6-7070-9572-19CC-1279156DE9A5}"/>
                  </a:ext>
                </a:extLst>
              </p:cNvPr>
              <p:cNvSpPr txBox="1"/>
              <p:nvPr/>
            </p:nvSpPr>
            <p:spPr>
              <a:xfrm>
                <a:off x="1361396" y="5605075"/>
                <a:ext cx="3903027" cy="30008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1350" i="1">
                        <a:latin typeface="Cambria Math" panose="02040503050406030204" pitchFamily="18" charset="0"/>
                      </a:rPr>
                      <m:t>↔</m:t>
                    </m:r>
                    <m:r>
                      <a:rPr lang="en-US" sz="135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1350" dirty="0"/>
                  <a:t> Electron in a static periodic potential</a:t>
                </a:r>
              </a:p>
            </p:txBody>
          </p:sp>
        </mc:Choice>
        <mc:Fallback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5094CEA6-7070-9572-19CC-1279156DE9A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61396" y="5605075"/>
                <a:ext cx="3903027" cy="300082"/>
              </a:xfrm>
              <a:prstGeom prst="rect">
                <a:avLst/>
              </a:prstGeom>
              <a:blipFill>
                <a:blip r:embed="rId7"/>
                <a:stretch>
                  <a:fillRect t="-4000" b="-1200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66AF65E6-F204-57DB-0E7C-2A6F630C3AC0}"/>
              </a:ext>
            </a:extLst>
          </p:cNvPr>
          <p:cNvSpPr txBox="1"/>
          <p:nvPr/>
        </p:nvSpPr>
        <p:spPr>
          <a:xfrm>
            <a:off x="993266" y="3086692"/>
            <a:ext cx="41549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350" dirty="0"/>
              <a:t>2D</a:t>
            </a:r>
          </a:p>
        </p:txBody>
      </p:sp>
      <p:pic>
        <p:nvPicPr>
          <p:cNvPr id="8196" name="Picture 4">
            <a:extLst>
              <a:ext uri="{FF2B5EF4-FFF2-40B4-BE49-F238E27FC236}">
                <a16:creationId xmlns:a16="http://schemas.microsoft.com/office/drawing/2014/main" id="{4DD4C78F-C388-B3E5-DB2A-A0D5744BE6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2343" y="3816708"/>
            <a:ext cx="3286125" cy="1390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2002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45" grpId="0"/>
      <p:bldP spid="47" grpId="0"/>
      <p:bldP spid="48" grpId="0"/>
      <p:bldP spid="50" grpId="0"/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CA8E3-7F18-249D-6065-3B1C6217E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Reciprocal lattice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DD0778-5819-A468-28CC-AAF3B5191EAC}"/>
              </a:ext>
            </a:extLst>
          </p:cNvPr>
          <p:cNvSpPr txBox="1"/>
          <p:nvPr/>
        </p:nvSpPr>
        <p:spPr>
          <a:xfrm>
            <a:off x="836677" y="2619375"/>
            <a:ext cx="24164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350" dirty="0"/>
              <a:t>Define a new set of vectors: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CA41CC9-F405-CB92-0E60-E788CC781979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3288030" y="3113455"/>
            <a:ext cx="2723388" cy="1905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F4B5519-3FE6-B552-AB14-222E7FDA499C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6383314" y="3115357"/>
            <a:ext cx="1159764" cy="190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60F5085-3F3C-6C4B-9A46-3001C7E75C35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3288030" y="2681128"/>
            <a:ext cx="783336" cy="16306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802A8E10-1059-8E65-EDB8-7B338F36C673}"/>
              </a:ext>
            </a:extLst>
          </p:cNvPr>
          <p:cNvSpPr txBox="1"/>
          <p:nvPr/>
        </p:nvSpPr>
        <p:spPr>
          <a:xfrm>
            <a:off x="4726496" y="3382740"/>
            <a:ext cx="3033074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350" dirty="0"/>
              <a:t>(hence the name – Reciprocal/dual)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0CA9D18-0E92-4F01-E757-12F2E80523DA}"/>
              </a:ext>
            </a:extLst>
          </p:cNvPr>
          <p:cNvSpPr txBox="1"/>
          <p:nvPr/>
        </p:nvSpPr>
        <p:spPr>
          <a:xfrm>
            <a:off x="836677" y="3562350"/>
            <a:ext cx="1611275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350" dirty="0"/>
              <a:t>G is also periodic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531AA62-CC9C-FA72-8BF3-657D4CEE2B8D}"/>
              </a:ext>
            </a:extLst>
          </p:cNvPr>
          <p:cNvSpPr txBox="1"/>
          <p:nvPr/>
        </p:nvSpPr>
        <p:spPr>
          <a:xfrm>
            <a:off x="836677" y="4359707"/>
            <a:ext cx="4588571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350" dirty="0"/>
              <a:t>A function periodic in R can be expanded in G (Fourier exponential series):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39B31F44-26FF-4F0F-A8DD-6657CA8F874E}"/>
                  </a:ext>
                </a:extLst>
              </p:cNvPr>
              <p:cNvSpPr txBox="1"/>
              <p:nvPr/>
            </p:nvSpPr>
            <p:spPr>
              <a:xfrm>
                <a:off x="3206171" y="5040341"/>
                <a:ext cx="2980368" cy="50404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350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135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350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1350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1350" b="1" i="1">
                              <a:latin typeface="Cambria Math" panose="02040503050406030204" pitchFamily="18" charset="0"/>
                            </a:rPr>
                            <m:t>𝑹</m:t>
                          </m:r>
                        </m:e>
                      </m:d>
                      <m:r>
                        <a:rPr lang="en-US" sz="135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350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135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350" b="1" i="1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sz="1350" i="1">
                          <a:latin typeface="Cambria Math" panose="02040503050406030204" pitchFamily="18" charset="0"/>
                        </a:rPr>
                        <m:t>⇒</m:t>
                      </m:r>
                      <m:r>
                        <a:rPr lang="en-US" sz="1350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135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350" b="1" i="1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sz="135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135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1350" b="1" i="1">
                              <a:latin typeface="Cambria Math" panose="02040503050406030204" pitchFamily="18" charset="0"/>
                            </a:rPr>
                            <m:t>𝑮</m:t>
                          </m:r>
                        </m:sub>
                        <m:sup/>
                        <m:e>
                          <m:sSup>
                            <m:sSupPr>
                              <m:ctrlPr>
                                <a:rPr lang="en-US" sz="135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sSub>
                                <m:sSubPr>
                                  <m:ctrlPr>
                                    <a:rPr lang="en-US" sz="135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35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  <m:sub>
                                  <m:r>
                                    <a:rPr lang="en-US" sz="1350" b="1" i="1">
                                      <a:latin typeface="Cambria Math" panose="02040503050406030204" pitchFamily="18" charset="0"/>
                                    </a:rPr>
                                    <m:t>𝑮</m:t>
                                  </m:r>
                                </m:sub>
                              </m:sSub>
                              <m:r>
                                <a:rPr lang="en-US" sz="1350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sz="135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135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135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1350" b="1" i="1">
                                  <a:latin typeface="Cambria Math" panose="02040503050406030204" pitchFamily="18" charset="0"/>
                                </a:rPr>
                                <m:t>𝑮</m:t>
                              </m:r>
                              <m:r>
                                <a:rPr lang="en-US" sz="1350" i="1"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r>
                                <a:rPr lang="en-US" sz="135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GB" sz="1350" dirty="0"/>
              </a:p>
            </p:txBody>
          </p:sp>
        </mc:Choice>
        <mc:Fallback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39B31F44-26FF-4F0F-A8DD-6657CA8F87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06171" y="5040341"/>
                <a:ext cx="2980368" cy="504049"/>
              </a:xfrm>
              <a:prstGeom prst="rect">
                <a:avLst/>
              </a:prstGeom>
              <a:blipFill>
                <a:blip r:embed="rId8"/>
                <a:stretch>
                  <a:fillRect l="-1271" t="-151220" b="-21463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TextBox 23">
            <a:extLst>
              <a:ext uri="{FF2B5EF4-FFF2-40B4-BE49-F238E27FC236}">
                <a16:creationId xmlns:a16="http://schemas.microsoft.com/office/drawing/2014/main" id="{2E84D301-2BDC-5029-1C80-275E2AF5A893}"/>
              </a:ext>
            </a:extLst>
          </p:cNvPr>
          <p:cNvSpPr txBox="1"/>
          <p:nvPr/>
        </p:nvSpPr>
        <p:spPr>
          <a:xfrm>
            <a:off x="836676" y="3942983"/>
            <a:ext cx="115788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350" dirty="0"/>
              <a:t>Usefulness: </a:t>
            </a:r>
          </a:p>
        </p:txBody>
      </p:sp>
    </p:spTree>
    <p:extLst>
      <p:ext uri="{BB962C8B-B14F-4D97-AF65-F5344CB8AC3E}">
        <p14:creationId xmlns:p14="http://schemas.microsoft.com/office/powerpoint/2010/main" val="1703779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9" grpId="0"/>
      <p:bldP spid="21" grpId="0"/>
      <p:bldP spid="22" grpId="0"/>
      <p:bldP spid="23" grpId="0"/>
      <p:bldP spid="2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10C991F6-E361-B5C7-EC51-F1CED665272D}"/>
              </a:ext>
            </a:extLst>
          </p:cNvPr>
          <p:cNvSpPr/>
          <p:nvPr/>
        </p:nvSpPr>
        <p:spPr>
          <a:xfrm>
            <a:off x="634621" y="3449288"/>
            <a:ext cx="7340032" cy="765311"/>
          </a:xfrm>
          <a:prstGeom prst="roundRect">
            <a:avLst/>
          </a:prstGeom>
          <a:solidFill>
            <a:schemeClr val="accent1">
              <a:alpha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1669D7-8037-7DD2-213A-109F819DB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Electron in a periodic potential-Bloch’s theorem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8F35302-27AE-FAD4-A13E-70255FBB8471}"/>
                  </a:ext>
                </a:extLst>
              </p:cNvPr>
              <p:cNvSpPr txBox="1"/>
              <p:nvPr/>
            </p:nvSpPr>
            <p:spPr>
              <a:xfrm>
                <a:off x="747637" y="2584613"/>
                <a:ext cx="3630802" cy="41684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350" i="1">
                          <a:latin typeface="Cambria Math" panose="02040503050406030204" pitchFamily="18" charset="0"/>
                        </a:rPr>
                        <m:t>𝐻</m:t>
                      </m:r>
                      <m:d>
                        <m:dPr>
                          <m:ctrlPr>
                            <a:rPr lang="en-US" sz="135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35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1350" i="1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135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135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1350" i="1">
                                  <a:latin typeface="Cambria Math" panose="02040503050406030204" pitchFamily="18" charset="0"/>
                                </a:rPr>
                                <m:t>ℏ</m:t>
                              </m:r>
                            </m:e>
                            <m:sup>
                              <m:r>
                                <a:rPr lang="en-US" sz="135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sz="1350" i="1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1350" i="1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sSup>
                        <m:sSupPr>
                          <m:ctrlPr>
                            <a:rPr lang="en-US" sz="135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sz="1350">
                              <a:latin typeface="Cambria Math" panose="02040503050406030204" pitchFamily="18" charset="0"/>
                            </a:rPr>
                            <m:t>∇</m:t>
                          </m:r>
                        </m:e>
                        <m:sup>
                          <m:r>
                            <a:rPr lang="en-US" sz="135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135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1350" i="1">
                          <a:latin typeface="Cambria Math" panose="02040503050406030204" pitchFamily="18" charset="0"/>
                        </a:rPr>
                        <m:t>𝑉</m:t>
                      </m:r>
                      <m:d>
                        <m:dPr>
                          <m:ctrlPr>
                            <a:rPr lang="en-US" sz="135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35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1350" i="1">
                          <a:latin typeface="Cambria Math" panose="02040503050406030204" pitchFamily="18" charset="0"/>
                        </a:rPr>
                        <m:t>,         </m:t>
                      </m:r>
                      <m:r>
                        <a:rPr lang="en-US" sz="1350" i="1">
                          <a:latin typeface="Cambria Math" panose="02040503050406030204" pitchFamily="18" charset="0"/>
                        </a:rPr>
                        <m:t>𝑉</m:t>
                      </m:r>
                      <m:d>
                        <m:dPr>
                          <m:ctrlPr>
                            <a:rPr lang="en-US" sz="135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350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1350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1350" i="1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</m:d>
                      <m:r>
                        <a:rPr lang="en-US" sz="135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350" i="1">
                          <a:latin typeface="Cambria Math" panose="02040503050406030204" pitchFamily="18" charset="0"/>
                        </a:rPr>
                        <m:t>𝑉</m:t>
                      </m:r>
                      <m:r>
                        <a:rPr lang="en-US" sz="1350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1350" i="1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n-US" sz="1350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GB" sz="1350" dirty="0"/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8F35302-27AE-FAD4-A13E-70255FBB847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7637" y="2584613"/>
                <a:ext cx="3630802" cy="416845"/>
              </a:xfrm>
              <a:prstGeom prst="rect">
                <a:avLst/>
              </a:prstGeom>
              <a:blipFill>
                <a:blip r:embed="rId5"/>
                <a:stretch>
                  <a:fillRect l="-699" r="-1399" b="-1176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52BC4F0C-5845-5DC8-B0D4-CD02D181EB38}"/>
              </a:ext>
            </a:extLst>
          </p:cNvPr>
          <p:cNvSpPr txBox="1"/>
          <p:nvPr/>
        </p:nvSpPr>
        <p:spPr>
          <a:xfrm>
            <a:off x="732773" y="3502912"/>
            <a:ext cx="1566839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350" dirty="0"/>
              <a:t>Bloch’s theorem: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5784E9C-8D04-3A35-1ABE-8423953FE912}"/>
              </a:ext>
            </a:extLst>
          </p:cNvPr>
          <p:cNvSpPr txBox="1"/>
          <p:nvPr/>
        </p:nvSpPr>
        <p:spPr>
          <a:xfrm>
            <a:off x="2254680" y="3491395"/>
            <a:ext cx="3288849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350" dirty="0"/>
              <a:t>Eigenstates in a crystal are of the form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396F3B9-1386-A69B-83D9-A3A07DAEB12E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6066773" y="3510176"/>
            <a:ext cx="1513332" cy="20878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689362A-AE26-AC2E-193E-8250AE826055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6062201" y="3888520"/>
            <a:ext cx="1517904" cy="1905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5598680-281A-2144-1FFF-5669A275361D}"/>
              </a:ext>
            </a:extLst>
          </p:cNvPr>
          <p:cNvSpPr txBox="1"/>
          <p:nvPr/>
        </p:nvSpPr>
        <p:spPr>
          <a:xfrm>
            <a:off x="4467910" y="3850259"/>
            <a:ext cx="1600695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350" dirty="0"/>
              <a:t>Cell periodic part: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F9AD904-E7FD-05F2-D9E4-2D91D4073203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3602545" y="4431375"/>
            <a:ext cx="776326" cy="178308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3BC71564-911A-E31B-DE2B-AC25B8A99AA7}"/>
                  </a:ext>
                </a:extLst>
              </p:cNvPr>
              <p:cNvSpPr txBox="1"/>
              <p:nvPr/>
            </p:nvSpPr>
            <p:spPr>
              <a:xfrm>
                <a:off x="732772" y="4373662"/>
                <a:ext cx="2443746" cy="31675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350" dirty="0"/>
                  <a:t>For translation operators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35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35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135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GB" sz="1350" dirty="0"/>
                  <a:t>, </a:t>
                </a:r>
              </a:p>
            </p:txBody>
          </p:sp>
        </mc:Choice>
        <mc:Fallback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3BC71564-911A-E31B-DE2B-AC25B8A99AA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2772" y="4373662"/>
                <a:ext cx="2443746" cy="316753"/>
              </a:xfrm>
              <a:prstGeom prst="rect">
                <a:avLst/>
              </a:prstGeom>
              <a:blipFill>
                <a:blip r:embed="rId9"/>
                <a:stretch>
                  <a:fillRect l="-515" t="-3846" b="-769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DDAF3146-C7EF-5FA2-591D-AD441AFB5B4E}"/>
                  </a:ext>
                </a:extLst>
              </p:cNvPr>
              <p:cNvSpPr txBox="1"/>
              <p:nvPr/>
            </p:nvSpPr>
            <p:spPr>
              <a:xfrm>
                <a:off x="732773" y="5012762"/>
                <a:ext cx="4091889" cy="31675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350" dirty="0"/>
                  <a:t>Eigenfunctions of H are also Eigenfunctions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35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35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135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endParaRPr lang="en-GB" sz="1350" dirty="0"/>
              </a:p>
            </p:txBody>
          </p:sp>
        </mc:Choice>
        <mc:Fallback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DDAF3146-C7EF-5FA2-591D-AD441AFB5B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2773" y="5012762"/>
                <a:ext cx="4091889" cy="316753"/>
              </a:xfrm>
              <a:prstGeom prst="rect">
                <a:avLst/>
              </a:prstGeom>
              <a:blipFill>
                <a:blip r:embed="rId10"/>
                <a:stretch>
                  <a:fillRect l="-310" b="-11538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8" name="Picture 17">
            <a:extLst>
              <a:ext uri="{FF2B5EF4-FFF2-40B4-BE49-F238E27FC236}">
                <a16:creationId xmlns:a16="http://schemas.microsoft.com/office/drawing/2014/main" id="{FE1ADE5B-E795-F917-BC98-33081419C77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317178" y="4835009"/>
            <a:ext cx="2657475" cy="942975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36D1DC9D-C729-FE86-C509-6A1B291E8B8A}"/>
                  </a:ext>
                </a:extLst>
              </p:cNvPr>
              <p:cNvSpPr txBox="1"/>
              <p:nvPr/>
            </p:nvSpPr>
            <p:spPr>
              <a:xfrm>
                <a:off x="4483743" y="2639874"/>
                <a:ext cx="4365604" cy="5078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350" dirty="0"/>
                  <a:t>Solve in periodic boundary conditions </a:t>
                </a:r>
                <a:r>
                  <a:rPr lang="en-GB" sz="1350" dirty="0" err="1"/>
                  <a:t>e.g</a:t>
                </a:r>
                <a:r>
                  <a:rPr lang="en-GB" sz="1350" dirty="0"/>
                  <a:t> 1D </a:t>
                </a:r>
                <a14:m>
                  <m:oMath xmlns:m="http://schemas.openxmlformats.org/officeDocument/2006/math">
                    <m:r>
                      <a:rPr lang="en-US" sz="1350" i="1" dirty="0">
                        <a:latin typeface="Cambria Math" panose="02040503050406030204" pitchFamily="18" charset="0"/>
                      </a:rPr>
                      <m:t>𝜓</m:t>
                    </m:r>
                    <m:d>
                      <m:dPr>
                        <m:ctrlPr>
                          <a:rPr lang="en-US" sz="135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35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135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135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</m:d>
                    <m:r>
                      <a:rPr lang="en-US" sz="135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350" i="1">
                        <a:latin typeface="Cambria Math" panose="02040503050406030204" pitchFamily="18" charset="0"/>
                      </a:rPr>
                      <m:t>𝜓</m:t>
                    </m:r>
                    <m:r>
                      <a:rPr lang="en-US" sz="135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1350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135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GB" sz="1350" dirty="0"/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36D1DC9D-C729-FE86-C509-6A1B291E8B8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83743" y="2639874"/>
                <a:ext cx="4365604" cy="507831"/>
              </a:xfrm>
              <a:prstGeom prst="rect">
                <a:avLst/>
              </a:prstGeom>
              <a:blipFill>
                <a:blip r:embed="rId12"/>
                <a:stretch>
                  <a:fillRect l="-581" b="-731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83929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5" grpId="0"/>
      <p:bldP spid="6" grpId="0"/>
      <p:bldP spid="7" grpId="0"/>
      <p:bldP spid="12" grpId="0"/>
      <p:bldP spid="16" grpId="0"/>
      <p:bldP spid="17" grpId="0"/>
      <p:bldP spid="3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366"/>
  <p:tag name="ORIGINALWIDTH" val="5910"/>
  <p:tag name="LATEXADDIN" val="\documentclass{article}&#10;\usepackage{amsmath}&#10;\pagestyle{empty}&#10;\begin{document}&#10;&#10;\begin{equation*}&#10;\hat{H}(\{\mathbf{r}_i\}, \{ \mathbf{R}_I \}) = -\sum_{i} \frac{\hbar^2}{2 m_e}\nabla_i ^2 -\sum_{I} \frac{\hbar^2}{2 M_I}\nabla_I ^2 + \frac{1}{2}\sum_{i\neq j} \frac{e^2}{4 \pi \epsilon_0} \frac{1}{|\mathbf{r}_i -\mathbf{r}_j|} + \frac{1}{2}\sum_{I\neq J} \frac{e^2}{4 \pi \epsilon_0} \frac{Z_I Z_J}{|\mathbf{R}_I -\mathbf{R}_J|} - \sum_{i,I} \frac{e^2}{4 \pi \epsilon_0} \frac{Z_I}{|\mathbf{R}_I-\mathbf{r}_i|}&#10;\end{equation*}&#10;&#10;&#10;\end{document}"/>
  <p:tag name="IGUANATEXSIZE" val="18"/>
  <p:tag name="IGUANATEXCURSOR" val="141"/>
  <p:tag name="TRANSPARENCY" val="True"/>
  <p:tag name="LATEXENGINEID" val="0"/>
  <p:tag name="TEMPFOLDER" val="/private/var/folders/59/wy_16qsd5rq42cdxg3f6jfxh0000gn/T/com.microsoft.Powerpoint/TemporaryItems/"/>
  <p:tag name="LATEXFORMHEIGHT" val="312"/>
  <p:tag name="LATEXFORMWIDTH" val="384"/>
  <p:tag name="LATEXFORMWRAP" val="True"/>
  <p:tag name="BITMAPVECTOR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37"/>
  <p:tag name="ORIGINALWIDTH" val="993"/>
  <p:tag name="LATEXADDIN" val="\documentclass{article}&#10;\usepackage{amsmath}&#10;\pagestyle{empty}&#10;\begin{document}&#10;&#10;&#10;$&#10;\Psi_\mathbf{k} (\mathbf{r})= e^{i\mathbf{k}\cdot \mathbf{r}}u_\mathbf{k}(\mathbf{r})&#10;$&#10;&#10;\end{document}"/>
  <p:tag name="IGUANATEXSIZE" val="20"/>
  <p:tag name="IGUANATEXCURSOR" val="112"/>
  <p:tag name="TRANSPARENCY" val="True"/>
  <p:tag name="LATEXENGINEID" val="0"/>
  <p:tag name="TEMPFOLDER" val="/private/var/folders/59/wy_16qsd5rq42cdxg3f6jfxh0000gn/T/com.microsoft.Powerpoint/TemporaryItems/"/>
  <p:tag name="LATEXFORMHEIGHT" val="312"/>
  <p:tag name="LATEXFORMWIDTH" val="384"/>
  <p:tag name="LATEXFORMWRAP" val="True"/>
  <p:tag name="BITMAPVECTOR" val="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37"/>
  <p:tag name="ORIGINALWIDTH" val="993"/>
  <p:tag name="LATEXADDIN" val="\documentclass{article}&#10;\usepackage{amsmath}&#10;\pagestyle{empty}&#10;\begin{document}&#10;&#10;&#10;$&#10;\Psi_\mathbf{k} (\mathbf{r})= e^{i\mathbf{k}\cdot \mathbf{r}}u_\mathbf{k}(\mathbf{r})&#10;$&#10;&#10;\end{document}"/>
  <p:tag name="IGUANATEXSIZE" val="20"/>
  <p:tag name="IGUANATEXCURSOR" val="112"/>
  <p:tag name="TRANSPARENCY" val="True"/>
  <p:tag name="LATEXENGINEID" val="0"/>
  <p:tag name="TEMPFOLDER" val="/private/var/folders/59/wy_16qsd5rq42cdxg3f6jfxh0000gn/T/com.microsoft.Powerpoint/TemporaryItems/"/>
  <p:tag name="LATEXFORMHEIGHT" val="312"/>
  <p:tag name="LATEXFORMWIDTH" val="384"/>
  <p:tag name="LATEXFORMWRAP" val="True"/>
  <p:tag name="BITMAPVECTOR" val="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24"/>
  <p:tag name="ORIGINALWIDTH" val="2588"/>
  <p:tag name="LATEXADDIN" val="\documentclass{article}&#10;\usepackage{amsmath}&#10;\pagestyle{empty}&#10;\begin{document}&#10;&#10;&#10;$&#10;H = -t \sum_{ij,\sigma} \left( c^\dagger _{i,\sigma} c_{j\sigma}+ c^\dagger _{j,\sigma} c_{i\sigma}\right) + U\sum_{j}n_{j\uparrow}n_{j \downarrow}&#10;$&#10;&#10;\end{document}"/>
  <p:tag name="IGUANATEXSIZE" val="20"/>
  <p:tag name="IGUANATEXCURSOR" val="231"/>
  <p:tag name="TRANSPARENCY" val="True"/>
  <p:tag name="LATEXENGINEID" val="0"/>
  <p:tag name="TEMPFOLDER" val="/private/var/folders/59/wy_16qsd5rq42cdxg3f6jfxh0000gn/T/com.microsoft.Powerpoint/TemporaryItems/"/>
  <p:tag name="LATEXFORMHEIGHT" val="312"/>
  <p:tag name="LATEXFORMWIDTH" val="384"/>
  <p:tag name="LATEXFORMWRAP" val="True"/>
  <p:tag name="BITMAPVECTOR" val="0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24"/>
  <p:tag name="ORIGINALWIDTH" val="3100"/>
  <p:tag name="LATEXADDIN" val="\documentclass{article}&#10;\usepackage{amsmath}&#10;\pagestyle{empty}&#10;\begin{document}&#10;&#10;&#10;$&#10;H = -t \sum_{ij,\sigma} \left( c^\dagger _{i,\sigma} c_{j\sigma}+ c^\dagger _{j,\sigma} c_{i\sigma}\right) + U\sum_{j}n_{j\uparrow}n_{j \downarrow} = T + V&#10;$&#10;&#10;\end{document}"/>
  <p:tag name="IGUANATEXSIZE" val="20"/>
  <p:tag name="IGUANATEXCURSOR" val="239"/>
  <p:tag name="TRANSPARENCY" val="True"/>
  <p:tag name="LATEXENGINEID" val="0"/>
  <p:tag name="TEMPFOLDER" val="/private/var/folders/59/wy_16qsd5rq42cdxg3f6jfxh0000gn/T/com.microsoft.Powerpoint/TemporaryItems/"/>
  <p:tag name="LATEXFORMHEIGHT" val="312"/>
  <p:tag name="LATEXFORMWIDTH" val="384"/>
  <p:tag name="LATEXFORMWRAP" val="True"/>
  <p:tag name="BITMAPVECTOR" val="0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3"/>
  <p:tag name="ORIGINALWIDTH" val="703"/>
  <p:tag name="LATEXADDIN" val="\documentclass{article}&#10;\usepackage{amsmath}&#10;\pagestyle{empty}&#10;\begin{document}&#10;&#10;$&#10;T = T_+ + T_-&#10;$&#10;&#10;&#10;\end{document}"/>
  <p:tag name="IGUANATEXSIZE" val="18"/>
  <p:tag name="IGUANATEXCURSOR" val="96"/>
  <p:tag name="TRANSPARENCY" val="True"/>
  <p:tag name="LATEXENGINEID" val="0"/>
  <p:tag name="TEMPFOLDER" val="/private/var/folders/59/wy_16qsd5rq42cdxg3f6jfxh0000gn/T/com.microsoft.Powerpoint/TemporaryItems/"/>
  <p:tag name="LATEXFORMHEIGHT" val="312"/>
  <p:tag name="LATEXFORMWIDTH" val="384"/>
  <p:tag name="LATEXFORMWRAP" val="True"/>
  <p:tag name="BITMAPVECTOR" val="0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59"/>
  <p:tag name="ORIGINALWIDTH" val="2302"/>
  <p:tag name="LATEXADDIN" val="\documentclass{article}&#10;\usepackage{amsmath}&#10;\pagestyle{empty}&#10;\begin{document}&#10;&#10;$&#10;\tilde{H} = W H W^\dagger ,\quad W = e^{S}; S\equiv \frac{1}{U} \left(T_+ - T_- \right)&#10;$&#10;&#10;&#10;\end{document}"/>
  <p:tag name="IGUANATEXSIZE" val="18"/>
  <p:tag name="IGUANATEXCURSOR" val="105"/>
  <p:tag name="TRANSPARENCY" val="True"/>
  <p:tag name="LATEXENGINEID" val="0"/>
  <p:tag name="TEMPFOLDER" val="/private/var/folders/59/wy_16qsd5rq42cdxg3f6jfxh0000gn/T/com.microsoft.Powerpoint/TemporaryItems/"/>
  <p:tag name="LATEXFORMHEIGHT" val="312"/>
  <p:tag name="LATEXFORMWIDTH" val="384"/>
  <p:tag name="LATEXFORMWRAP" val="True"/>
  <p:tag name="BITMAPVECTOR" val="0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59"/>
  <p:tag name="ORIGINALWIDTH" val="1507"/>
  <p:tag name="LATEXADDIN" val="\documentclass{article}&#10;\usepackage{amsmath}&#10;\pagestyle{empty}&#10;\begin{document}&#10;&#10;$&#10;\tilde{H} = V + \frac{1}{U} [T_+,T_-] + O(t^3)&#10;$ &#10;\end{document}"/>
  <p:tag name="IGUANATEXSIZE" val="18"/>
  <p:tag name="IGUANATEXCURSOR" val="128"/>
  <p:tag name="TRANSPARENCY" val="True"/>
  <p:tag name="LATEXENGINEID" val="0"/>
  <p:tag name="TEMPFOLDER" val="/private/var/folders/59/wy_16qsd5rq42cdxg3f6jfxh0000gn/T/com.microsoft.Powerpoint/TemporaryItems/"/>
  <p:tag name="LATEXFORMHEIGHT" val="312"/>
  <p:tag name="LATEXFORMWIDTH" val="384"/>
  <p:tag name="LATEXFORMWRAP" val="True"/>
  <p:tag name="BITMAPVECTOR" val="0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5"/>
  <p:tag name="ORIGINALWIDTH" val="852"/>
  <p:tag name="LATEXADDIN" val="\documentclass{article}&#10;\usepackage{amsmath}&#10;\pagestyle{empty}&#10;\begin{document}&#10;&#10;&#10;$&#10;[V,T_\pm] = \pm U T_\pm&#10;$&#10;&#10;\end{document}"/>
  <p:tag name="IGUANATEXSIZE" val="20"/>
  <p:tag name="IGUANATEXCURSOR" val="104"/>
  <p:tag name="TRANSPARENCY" val="True"/>
  <p:tag name="LATEXENGINEID" val="0"/>
  <p:tag name="TEMPFOLDER" val="/private/var/folders/59/wy_16qsd5rq42cdxg3f6jfxh0000gn/T/com.microsoft.Powerpoint/TemporaryItems/"/>
  <p:tag name="LATEXFORMHEIGHT" val="312"/>
  <p:tag name="LATEXFORMWIDTH" val="384"/>
  <p:tag name="LATEXFORMWRAP" val="True"/>
  <p:tag name="BITMAPVECTOR" val="0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24"/>
  <p:tag name="ORIGINALWIDTH" val="2588"/>
  <p:tag name="LATEXADDIN" val="\documentclass{article}&#10;\usepackage{amsmath}&#10;\pagestyle{empty}&#10;\begin{document}&#10;&#10;&#10;$&#10;H = -t \sum_{ij,\sigma} \left( c^\dagger _{i,\sigma} c_{j\sigma}+ c^\dagger _{j,\sigma} c_{i\sigma}\right) + U\sum_{j}n_{j\uparrow}n_{j \downarrow}&#10;$&#10;&#10;\end{document}"/>
  <p:tag name="IGUANATEXSIZE" val="20"/>
  <p:tag name="IGUANATEXCURSOR" val="231"/>
  <p:tag name="TRANSPARENCY" val="True"/>
  <p:tag name="LATEXENGINEID" val="0"/>
  <p:tag name="TEMPFOLDER" val="/private/var/folders/59/wy_16qsd5rq42cdxg3f6jfxh0000gn/T/com.microsoft.Powerpoint/TemporaryItems/"/>
  <p:tag name="LATEXFORMHEIGHT" val="312"/>
  <p:tag name="LATEXFORMWIDTH" val="384"/>
  <p:tag name="LATEXFORMWRAP" val="True"/>
  <p:tag name="BITMAPVECTOR" val="0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5"/>
  <p:tag name="ORIGINALWIDTH" val="497"/>
  <p:tag name="LATEXADDIN" val="\documentclass{article}&#10;\usepackage{amsmath}&#10;\pagestyle{empty}&#10;\begin{document}&#10;&#10;$&#10;V|\Psi\rangle = 0&#10;$ &#10;\end{document}"/>
  <p:tag name="IGUANATEXSIZE" val="18"/>
  <p:tag name="IGUANATEXCURSOR" val="100"/>
  <p:tag name="TRANSPARENCY" val="True"/>
  <p:tag name="LATEXENGINEID" val="0"/>
  <p:tag name="TEMPFOLDER" val="/private/var/folders/59/wy_16qsd5rq42cdxg3f6jfxh0000gn/T/com.microsoft.Powerpoint/TemporaryItems/"/>
  <p:tag name="LATEXFORMHEIGHT" val="312"/>
  <p:tag name="LATEXFORMWIDTH" val="384"/>
  <p:tag name="LATEXFORMWRAP" val="True"/>
  <p:tag name="BITMAPVECTOR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811"/>
  <p:tag name="ORIGINALWIDTH" val="5724"/>
  <p:tag name="LATEXADDIN" val="\documentclass{article}&#10;\usepackage{amsmath}&#10;\pagestyle{empty}&#10;\begin{document}&#10;&#10;\begin{eqnarray*}&#10;\hat{H}(\{\mathbf{r}_i\}, \{ \mathbf{R}_I \}) - \frac{1}{2}\sum_{I\neq J} \frac{e^2}{4 \pi \epsilon_0} \frac{Z_I Z_J}{|\mathbf{R}_I -\mathbf{R}_J|}  &amp;=&amp; -\sum_{i}\left( \frac{\hbar^2}{2 m_e}\nabla_i ^2 - \sum_{I} \frac{e^2}{4 \pi \epsilon_0} \frac{Z_I}{|\mathbf{R}_I-\mathbf{r}_i|} \right) + \frac{1}{2}\sum_{i\neq j} \frac{e^2}{4 \pi \epsilon_0} \frac{1}{|\mathbf{r}_i -\mathbf{r}_j|} \\&#10;\tilde{H}(\{\mathbf{r}_i\}, \{ \mathbf{R}_I \})&amp;=&amp; \sum_{i}\left( \frac{\hbar^2}{2 m_e}\nabla_i ^2 - V_n(\mathbf{r}_i) \right) + \frac{1}{2}\sum_{i\neq j} \frac{e^2}{4 \pi \epsilon_0} \frac{1}{|\mathbf{r}_i -\mathbf{r}_j|} &#10;\end{eqnarray*}&#10;&#10;&#10;\end{document}"/>
  <p:tag name="IGUANATEXSIZE" val="18"/>
  <p:tag name="IGUANATEXCURSOR" val="607"/>
  <p:tag name="TRANSPARENCY" val="True"/>
  <p:tag name="LATEXENGINEID" val="0"/>
  <p:tag name="TEMPFOLDER" val="/private/var/folders/59/wy_16qsd5rq42cdxg3f6jfxh0000gn/T/com.microsoft.Powerpoint/TemporaryItems/"/>
  <p:tag name="LATEXFORMHEIGHT" val="312"/>
  <p:tag name="LATEXFORMWIDTH" val="384"/>
  <p:tag name="LATEXFORMWRAP" val="True"/>
  <p:tag name="BITMAPVECTOR" val="0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59"/>
  <p:tag name="ORIGINALWIDTH" val="779"/>
  <p:tag name="LATEXADDIN" val="\documentclass{article}&#10;\usepackage{amsmath}&#10;\pagestyle{empty}&#10;\begin{document}&#10;&#10;$&#10;\tilde{H} = -\frac{1}{U} T_- T_+&#10;$ &#10;\end{document}"/>
  <p:tag name="IGUANATEXSIZE" val="18"/>
  <p:tag name="IGUANATEXCURSOR" val="96"/>
  <p:tag name="TRANSPARENCY" val="True"/>
  <p:tag name="LATEXENGINEID" val="0"/>
  <p:tag name="TEMPFOLDER" val="/private/var/folders/59/wy_16qsd5rq42cdxg3f6jfxh0000gn/T/com.microsoft.Powerpoint/TemporaryItems/"/>
  <p:tag name="LATEXFORMHEIGHT" val="312"/>
  <p:tag name="LATEXFORMWIDTH" val="384"/>
  <p:tag name="LATEXFORMWRAP" val="True"/>
  <p:tag name="BITMAPVECTOR" val="0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5"/>
  <p:tag name="ORIGINALWIDTH" val="558"/>
  <p:tag name="LATEXADDIN" val="\documentclass{article}&#10;\usepackage{amsmath}&#10;\pagestyle{empty}&#10;\begin{document}&#10;&#10;$&#10;T_- |\Psi\rangle = 0&#10;$ &#10;\end{document}"/>
  <p:tag name="IGUANATEXSIZE" val="18"/>
  <p:tag name="IGUANATEXCURSOR" val="87"/>
  <p:tag name="TRANSPARENCY" val="True"/>
  <p:tag name="LATEXENGINEID" val="0"/>
  <p:tag name="TEMPFOLDER" val="/private/var/folders/59/wy_16qsd5rq42cdxg3f6jfxh0000gn/T/com.microsoft.Powerpoint/TemporaryItems/"/>
  <p:tag name="LATEXFORMHEIGHT" val="312"/>
  <p:tag name="LATEXFORMWIDTH" val="384"/>
  <p:tag name="LATEXFORMWRAP" val="True"/>
  <p:tag name="BITMAPVECTOR" val="0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363"/>
  <p:tag name="ORIGINALWIDTH" val="5127"/>
  <p:tag name="LATEXADDIN" val="\documentclass{article}&#10;\usepackage{amsmath}&#10;\pagestyle{empty}&#10;\begin{document}&#10;&#10;\begin{equation*}&#10;\tilde{H} = 2 \frac{t^2}{U} \sum_{\langle i j \rangle } \left( \sigma_i ^+ \sigma_j ^- + \sigma_i ^- \sigma_j ^+  + \frac{1}{2}\left( \sigma_i ^z \sigma_j ^z -1\right)\right) = J \sum_{\langle i j \rangle}\mathbf{S}_i\cdot \mathbf{S}_j - C , \quad J = 4t^2 / \hbar^2 U, \quad C = -t^2 /U&#10;\end{equation*}&#10;&#10;\end{document}"/>
  <p:tag name="IGUANATEXSIZE" val="18"/>
  <p:tag name="IGUANATEXCURSOR" val="401"/>
  <p:tag name="TRANSPARENCY" val="True"/>
  <p:tag name="LATEXENGINEID" val="0"/>
  <p:tag name="TEMPFOLDER" val="/private/var/folders/59/wy_16qsd5rq42cdxg3f6jfxh0000gn/T/com.microsoft.Powerpoint/TemporaryItems/"/>
  <p:tag name="LATEXFORMHEIGHT" val="312"/>
  <p:tag name="LATEXFORMWIDTH" val="384"/>
  <p:tag name="LATEXFORMWRAP" val="True"/>
  <p:tag name="BITMAPVECTOR" val="0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49"/>
  <p:tag name="ORIGINALWIDTH" val="2190"/>
  <p:tag name="LATEXADDIN" val="\documentclass{article}&#10;\usepackage{amsmath}&#10;\pagestyle{empty}&#10;\begin{document}&#10;&#10;$&#10;S_{+} |m\rangle = \sqrt{S(S+1) - m(m+1)}|m+1\rangle&#10;$&#10;&#10;&#10;\end{document}"/>
  <p:tag name="IGUANATEXSIZE" val="20"/>
  <p:tag name="IGUANATEXCURSOR" val="110"/>
  <p:tag name="TRANSPARENCY" val="True"/>
  <p:tag name="LATEXENGINEID" val="0"/>
  <p:tag name="TEMPFOLDER" val="/private/var/folders/59/wy_16qsd5rq42cdxg3f6jfxh0000gn/T/com.microsoft.Powerpoint/TemporaryItems/"/>
  <p:tag name="LATEXFORMHEIGHT" val="312"/>
  <p:tag name="LATEXFORMWIDTH" val="384"/>
  <p:tag name="LATEXFORMWRAP" val="True"/>
  <p:tag name="BITMAPVECTOR" val="0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38"/>
  <p:tag name="ORIGINALWIDTH" val="1188"/>
  <p:tag name="LATEXADDIN" val="\documentclass{article}&#10;\usepackage{amsmath}&#10;\pagestyle{empty}&#10;\begin{document}&#10;&#10;$&#10;a^\dagger |n\rangle = \sqrt{n+1}|n+1\rangle&#10;$&#10;&#10;&#10;\end{document}"/>
  <p:tag name="IGUANATEXSIZE" val="20"/>
  <p:tag name="IGUANATEXCURSOR" val="126"/>
  <p:tag name="TRANSPARENCY" val="True"/>
  <p:tag name="LATEXENGINEID" val="0"/>
  <p:tag name="TEMPFOLDER" val="/private/var/folders/59/wy_16qsd5rq42cdxg3f6jfxh0000gn/T/com.microsoft.Powerpoint/TemporaryItems/"/>
  <p:tag name="LATEXFORMHEIGHT" val="312"/>
  <p:tag name="LATEXFORMWIDTH" val="384"/>
  <p:tag name="LATEXFORMWRAP" val="True"/>
  <p:tag name="BITMAPVECTOR" val="0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5"/>
  <p:tag name="ORIGINALWIDTH" val="1089"/>
  <p:tag name="LATEXADDIN" val="\documentclass{article}&#10;\usepackage{amsmath}&#10;\pagestyle{empty}&#10;\begin{document}&#10;&#10;$&#10;|n\rangle \Leftrightarrow |m = -S + n\rangle &#10;$&#10;\end{document}"/>
  <p:tag name="IGUANATEXSIZE" val="20"/>
  <p:tag name="IGUANATEXCURSOR" val="118"/>
  <p:tag name="TRANSPARENCY" val="True"/>
  <p:tag name="LATEXENGINEID" val="0"/>
  <p:tag name="TEMPFOLDER" val="/private/var/folders/59/wy_16qsd5rq42cdxg3f6jfxh0000gn/T/com.microsoft.Powerpoint/TemporaryItems/"/>
  <p:tag name="LATEXFORMHEIGHT" val="312"/>
  <p:tag name="LATEXFORMWIDTH" val="384"/>
  <p:tag name="LATEXFORMWRAP" val="True"/>
  <p:tag name="BITMAPVECTOR" val="0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57"/>
  <p:tag name="ORIGINALWIDTH" val="905"/>
  <p:tag name="LATEXADDIN" val="\documentclass{article}&#10;\usepackage{amsmath}&#10;\pagestyle{empty}&#10;\begin{document}&#10;&#10;$&#10;S_{z,i} = -S + a_i^\dagger a_i&#10;$&#10;&#10;&#10;\end{document}"/>
  <p:tag name="IGUANATEXSIZE" val="20"/>
  <p:tag name="IGUANATEXCURSOR" val="97"/>
  <p:tag name="TRANSPARENCY" val="True"/>
  <p:tag name="LATEXENGINEID" val="0"/>
  <p:tag name="TEMPFOLDER" val="/private/var/folders/59/wy_16qsd5rq42cdxg3f6jfxh0000gn/T/com.microsoft.Powerpoint/TemporaryItems/"/>
  <p:tag name="LATEXFORMHEIGHT" val="312"/>
  <p:tag name="LATEXFORMWIDTH" val="384"/>
  <p:tag name="LATEXFORMWRAP" val="True"/>
  <p:tag name="BITMAPVECTOR" val="0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49"/>
  <p:tag name="ORIGINALWIDTH" val="5052"/>
  <p:tag name="LATEXADDIN" val="\documentclass{article}&#10;\usepackage{amsmath}&#10;\pagestyle{empty}&#10;\begin{document}&#10;&#10;\begin{equation*}&#10;S_{+} |-S+n\rangle = \sqrt{S(S+1) - (-S+n)(-S+n+1)}|-S+n+1\rangle  = \sqrt{(2S - n)(n+1)}|-S+n+1\rangle &#10;\end{equation*}&#10;&#10;&#10;\end{document}"/>
  <p:tag name="IGUANATEXSIZE" val="20"/>
  <p:tag name="IGUANATEXCURSOR" val="218"/>
  <p:tag name="TRANSPARENCY" val="True"/>
  <p:tag name="LATEXENGINEID" val="0"/>
  <p:tag name="TEMPFOLDER" val="/private/var/folders/59/wy_16qsd5rq42cdxg3f6jfxh0000gn/T/com.microsoft.Powerpoint/TemporaryItems/"/>
  <p:tag name="LATEXFORMHEIGHT" val="312"/>
  <p:tag name="LATEXFORMWIDTH" val="384"/>
  <p:tag name="LATEXFORMWRAP" val="True"/>
  <p:tag name="BITMAPVECTOR" val="0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42"/>
  <p:tag name="ORIGINALWIDTH" val="1574"/>
  <p:tag name="LATEXADDIN" val="\documentclass{article}&#10;\usepackage{amsmath}&#10;\pagestyle{empty}&#10;\begin{document}&#10;&#10;$&#10;= a^\dagger \sqrt{2S - a^\dagger a}|-S+n+1\rangle&#10;$&#10;&#10;&#10;\end{document}"/>
  <p:tag name="IGUANATEXSIZE" val="20"/>
  <p:tag name="IGUANATEXCURSOR" val="124"/>
  <p:tag name="TRANSPARENCY" val="True"/>
  <p:tag name="LATEXENGINEID" val="0"/>
  <p:tag name="TEMPFOLDER" val="/private/var/folders/59/wy_16qsd5rq42cdxg3f6jfxh0000gn/T/com.microsoft.Powerpoint/TemporaryItems/"/>
  <p:tag name="LATEXFORMHEIGHT" val="312"/>
  <p:tag name="LATEXFORMWIDTH" val="384"/>
  <p:tag name="LATEXFORMWRAP" val="True"/>
  <p:tag name="BITMAPVECTOR" val="0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99"/>
  <p:tag name="ORIGINALWIDTH" val="1135"/>
  <p:tag name="LATEXADDIN" val="\documentclass{article}&#10;\usepackage{amsmath}&#10;\pagestyle{empty}&#10;\begin{document}&#10;&#10;\begin{equation*}&#10;S_{+}= 2S a^\dagger \sqrt{1 - \frac{a^\dagger a}{2S}}&#10;\end{equation*}&#10;&#10;&#10;\end{document}"/>
  <p:tag name="IGUANATEXSIZE" val="20"/>
  <p:tag name="IGUANATEXCURSOR" val="99"/>
  <p:tag name="TRANSPARENCY" val="True"/>
  <p:tag name="LATEXENGINEID" val="0"/>
  <p:tag name="TEMPFOLDER" val="/private/var/folders/59/wy_16qsd5rq42cdxg3f6jfxh0000gn/T/com.microsoft.Powerpoint/TemporaryItems/"/>
  <p:tag name="LATEXFORMHEIGHT" val="312"/>
  <p:tag name="LATEXFORMWIDTH" val="384"/>
  <p:tag name="LATEXFORMWRAP" val="True"/>
  <p:tag name="BITMAPVECTOR" val="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5"/>
  <p:tag name="ORIGINALWIDTH" val="1623"/>
  <p:tag name="LATEXADDIN" val="\documentclass{article}&#10;\usepackage{amsmath}&#10;\pagestyle{empty}&#10;\begin{document}&#10;&#10;$&#10; \{\mathbf{R}= n_1 \mathbf{a}_1 + n_2 \mathbf{a}_2|n_1,n_2 \in \mathrm{Z}\}&#10;$&#10;&#10;&#10;\end{document}"/>
  <p:tag name="IGUANATEXSIZE" val="20"/>
  <p:tag name="IGUANATEXCURSOR" val="98"/>
  <p:tag name="TRANSPARENCY" val="True"/>
  <p:tag name="LATEXENGINEID" val="0"/>
  <p:tag name="TEMPFOLDER" val="/private/var/folders/59/wy_16qsd5rq42cdxg3f6jfxh0000gn/T/com.microsoft.Powerpoint/TemporaryItems/"/>
  <p:tag name="LATEXFORMHEIGHT" val="312"/>
  <p:tag name="LATEXFORMWIDTH" val="384"/>
  <p:tag name="LATEXFORMWRAP" val="True"/>
  <p:tag name="BITMAPVECTOR" val="0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24"/>
  <p:tag name="ORIGINALWIDTH" val="1447"/>
  <p:tag name="LATEXADDIN" val="\documentclass{article}&#10;\usepackage{amsmath}&#10;\pagestyle{empty}&#10;\begin{document}&#10;&#10;$&#10;S_+ ^\dagger = S_- = 2S \sqrt{1 - \frac{a^\dagger a}{2S}}\;\; a&#10;$&#10;&#10;&#10;\end{document}"/>
  <p:tag name="IGUANATEXSIZE" val="20"/>
  <p:tag name="IGUANATEXCURSOR" val="98"/>
  <p:tag name="TRANSPARENCY" val="True"/>
  <p:tag name="LATEXENGINEID" val="0"/>
  <p:tag name="TEMPFOLDER" val="/private/var/folders/59/wy_16qsd5rq42cdxg3f6jfxh0000gn/T/com.microsoft.Powerpoint/TemporaryItems/"/>
  <p:tag name="LATEXFORMHEIGHT" val="312"/>
  <p:tag name="LATEXFORMWIDTH" val="384"/>
  <p:tag name="LATEXFORMWRAP" val="True"/>
  <p:tag name="BITMAPVECTOR" val="0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363"/>
  <p:tag name="ORIGINALWIDTH" val="2289"/>
  <p:tag name="LATEXADDIN" val="\documentclass{article}&#10;\usepackage{amsmath}&#10;\pagestyle{empty}&#10;\begin{document}&#10;&#10;\begin{equation*}&#10;\tilde{H} = 2 \frac{t^2}{U} \sum_{\langle i j \rangle } \left(\frac{1}{2} (S_i ^+ S_j ^- + S_i ^- S_j ^+)+  S_i ^z S_j ^z\right) &#10;\end{equation*}&#10;&#10;\end{document}"/>
  <p:tag name="IGUANATEXSIZE" val="18"/>
  <p:tag name="IGUANATEXCURSOR" val="206"/>
  <p:tag name="TRANSPARENCY" val="True"/>
  <p:tag name="LATEXENGINEID" val="0"/>
  <p:tag name="TEMPFOLDER" val="/private/var/folders/59/wy_16qsd5rq42cdxg3f6jfxh0000gn/T/com.microsoft.Powerpoint/TemporaryItems/"/>
  <p:tag name="LATEXFORMHEIGHT" val="312"/>
  <p:tag name="LATEXFORMWIDTH" val="384"/>
  <p:tag name="LATEXFORMWRAP" val="True"/>
  <p:tag name="BITMAPVECTOR" val="0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42"/>
  <p:tag name="ORIGINALWIDTH" val="870"/>
  <p:tag name="LATEXADDIN" val="\documentclass{article}&#10;\usepackage{amsmath}&#10;\pagestyle{empty}&#10;\begin{document}&#10;&#10;$&#10;S_{z,i} = -S + a^\dagger a&#10;$&#10;&#10;&#10;\end{document}"/>
  <p:tag name="IGUANATEXSIZE" val="20"/>
  <p:tag name="IGUANATEXCURSOR" val="97"/>
  <p:tag name="TRANSPARENCY" val="True"/>
  <p:tag name="LATEXENGINEID" val="0"/>
  <p:tag name="TEMPFOLDER" val="/private/var/folders/59/wy_16qsd5rq42cdxg3f6jfxh0000gn/T/com.microsoft.Powerpoint/TemporaryItems/"/>
  <p:tag name="LATEXFORMHEIGHT" val="312"/>
  <p:tag name="LATEXFORMWIDTH" val="384"/>
  <p:tag name="LATEXFORMWRAP" val="True"/>
  <p:tag name="BITMAPVECTOR" val="0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31"/>
  <p:tag name="ORIGINALWIDTH" val="2814"/>
  <p:tag name="LATEXADDIN" val="\documentclass{article}&#10;\usepackage{amsmath}&#10;\pagestyle{empty}&#10;\begin{document}&#10;&#10;$&#10;S_i ^+ S_j ^- = 2S a_i^\dagger \sqrt{1 - \frac{a_i^\dagger a_i}{2S}} 2S  \sqrt{1 - \frac{a_j^\dagger a_j}{2S}}\;\; a_j \approx 4S^2 a^\dagger_i a_j&#10;$&#10;&#10;&#10;\end{document}"/>
  <p:tag name="IGUANATEXSIZE" val="18"/>
  <p:tag name="IGUANATEXCURSOR" val="230"/>
  <p:tag name="TRANSPARENCY" val="True"/>
  <p:tag name="LATEXENGINEID" val="0"/>
  <p:tag name="TEMPFOLDER" val="/private/var/folders/59/wy_16qsd5rq42cdxg3f6jfxh0000gn/T/com.microsoft.Powerpoint/TemporaryItems/"/>
  <p:tag name="LATEXFORMHEIGHT" val="312"/>
  <p:tag name="LATEXFORMWIDTH" val="384"/>
  <p:tag name="LATEXFORMWRAP" val="True"/>
  <p:tag name="BITMAPVECTOR" val="0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74"/>
  <p:tag name="ORIGINALWIDTH" val="2872"/>
  <p:tag name="LATEXADDIN" val="\documentclass{article}&#10;\usepackage{amsmath}&#10;\pagestyle{empty}&#10;\begin{document}&#10;&#10;$&#10;S_i^z S_j^z = (S-a_i^\dagger a_i)(S-a_j^\dagger a_j) \approx -S( a^\dagger_i a_i + a^\dagger_j a_j ) + C&#10;$&#10;&#10;&#10;\end{document}"/>
  <p:tag name="IGUANATEXSIZE" val="20"/>
  <p:tag name="IGUANATEXCURSOR" val="187"/>
  <p:tag name="TRANSPARENCY" val="True"/>
  <p:tag name="LATEXENGINEID" val="0"/>
  <p:tag name="TEMPFOLDER" val="/private/var/folders/59/wy_16qsd5rq42cdxg3f6jfxh0000gn/T/com.microsoft.Powerpoint/TemporaryItems/"/>
  <p:tag name="LATEXFORMHEIGHT" val="312"/>
  <p:tag name="LATEXFORMWIDTH" val="384"/>
  <p:tag name="LATEXFORMWRAP" val="True"/>
  <p:tag name="BITMAPVECTOR" val="0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97"/>
  <p:tag name="ORIGINALWIDTH" val="2175"/>
  <p:tag name="LATEXADDIN" val="\documentclass{article}&#10;\usepackage{amsmath}&#10;\pagestyle{empty}&#10;\begin{document}&#10;&#10;\begin{equation*}&#10;\tilde{H} = 4J S \sum_i a^\dagger _i a_i + J S \sum_{\langle i,j\rangle}(a^\dagger _i a_j + a^\dagger _j a_i)&#10;\end{equation*}&#10;&#10;\end{document}"/>
  <p:tag name="IGUANATEXSIZE" val="18"/>
  <p:tag name="IGUANATEXCURSOR" val="142"/>
  <p:tag name="TRANSPARENCY" val="True"/>
  <p:tag name="LATEXENGINEID" val="0"/>
  <p:tag name="TEMPFOLDER" val="/private/var/folders/59/wy_16qsd5rq42cdxg3f6jfxh0000gn/T/com.microsoft.Powerpoint/TemporaryItems/"/>
  <p:tag name="LATEXFORMHEIGHT" val="312"/>
  <p:tag name="LATEXFORMWIDTH" val="384"/>
  <p:tag name="LATEXFORMWRAP" val="True"/>
  <p:tag name="BITMAPVECTOR" val="0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75"/>
  <p:tag name="ORIGINALWIDTH" val="1363"/>
  <p:tag name="LATEXADDIN" val="\documentclass{article}&#10;\usepackage{amsmath}&#10;\pagestyle{empty}&#10;\begin{document}&#10;&#10;&#10;$&#10;a_i = \frac{1}{\sqrt{N}} \sum_{\mathbf{k}\in BZ}e^{i\mathbf{k}\cdot \mathbf{R}_i} a_\mathbf{k}&#10;$&#10;\end{document}"/>
  <p:tag name="IGUANATEXSIZE" val="18"/>
  <p:tag name="IGUANATEXCURSOR" val="106"/>
  <p:tag name="TRANSPARENCY" val="True"/>
  <p:tag name="LATEXENGINEID" val="0"/>
  <p:tag name="TEMPFOLDER" val="/private/var/folders/59/wy_16qsd5rq42cdxg3f6jfxh0000gn/T/com.microsoft.Powerpoint/TemporaryItems/"/>
  <p:tag name="LATEXFORMHEIGHT" val="312"/>
  <p:tag name="LATEXFORMWIDTH" val="384"/>
  <p:tag name="LATEXFORMWRAP" val="True"/>
  <p:tag name="BITMAPVECTOR" val="0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71"/>
  <p:tag name="ORIGINALWIDTH" val="2984"/>
  <p:tag name="LATEXADDIN" val="\documentclass{article}&#10;\usepackage{amsmath}&#10;\pagestyle{empty}&#10;\begin{document}&#10;&#10;\begin{equation*}&#10;\tilde{H} =  \sum_{\mathbf{k}} E_\mathbf{k} a^\dagger _k a_\mathbf{k} ,\quad E_\mathbf{k} = 4 JS  (1 - \cos(k_x a) -\cos (k_y a))&#10;\end{equation*}&#10;&#10;\end{document}"/>
  <p:tag name="IGUANATEXSIZE" val="18"/>
  <p:tag name="IGUANATEXCURSOR" val="196"/>
  <p:tag name="TRANSPARENCY" val="True"/>
  <p:tag name="LATEXENGINEID" val="0"/>
  <p:tag name="TEMPFOLDER" val="/private/var/folders/59/wy_16qsd5rq42cdxg3f6jfxh0000gn/T/com.microsoft.Powerpoint/TemporaryItems/"/>
  <p:tag name="LATEXFORMHEIGHT" val="312"/>
  <p:tag name="LATEXFORMWIDTH" val="384"/>
  <p:tag name="LATEXFORMWRAP" val="True"/>
  <p:tag name="BITMAPVECTOR" val="0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1"/>
  <p:tag name="ORIGINALWIDTH" val="958"/>
  <p:tag name="LATEXADDIN" val="\documentclass{article}&#10;\usepackage{amsmath}&#10;\pagestyle{empty}&#10;\begin{document}&#10;$&#10;E_\mathbf{k} \propto k^2 \text{ as } k\rightarrow 0&#10;$&#10;&#10;\end{document}"/>
  <p:tag name="IGUANATEXSIZE" val="20"/>
  <p:tag name="IGUANATEXCURSOR" val="133"/>
  <p:tag name="TRANSPARENCY" val="True"/>
  <p:tag name="LATEXENGINEID" val="0"/>
  <p:tag name="TEMPFOLDER" val="/private/var/folders/59/wy_16qsd5rq42cdxg3f6jfxh0000gn/T/com.microsoft.Powerpoint/TemporaryItems/"/>
  <p:tag name="LATEXFORMHEIGHT" val="312"/>
  <p:tag name="LATEXFORMWIDTH" val="384"/>
  <p:tag name="LATEXFORMWRAP" val="True"/>
  <p:tag name="BITMAPVECTOR" val="0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24"/>
  <p:tag name="ORIGINALWIDTH" val="3015"/>
  <p:tag name="LATEXADDIN" val="\documentclass{article}&#10;\usepackage{amsmath}&#10;\pagestyle{empty}&#10;\begin{document}&#10;&#10;\begin{equation*}&#10;E_\mathbf{k} = 4 JS \sqrt{(1 - \left(\cos(k_x a) +\cos (k_y a)\right)^2)} \propto |k| \text{ as } k\rightarrow 0&#10;\end{equation*}&#10;&#10;\end{document}"/>
  <p:tag name="IGUANATEXSIZE" val="18"/>
  <p:tag name="IGUANATEXCURSOR" val="211"/>
  <p:tag name="TRANSPARENCY" val="True"/>
  <p:tag name="LATEXENGINEID" val="0"/>
  <p:tag name="TEMPFOLDER" val="/private/var/folders/59/wy_16qsd5rq42cdxg3f6jfxh0000gn/T/com.microsoft.Powerpoint/TemporaryItems/"/>
  <p:tag name="LATEXFORMHEIGHT" val="312"/>
  <p:tag name="LATEXFORMWIDTH" val="384"/>
  <p:tag name="LATEXFORMWRAP" val="True"/>
  <p:tag name="BITMAPVECTOR" val="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5"/>
  <p:tag name="ORIGINALWIDTH" val="1787"/>
  <p:tag name="LATEXADDIN" val="\documentclass{article}&#10;\usepackage{amsmath}&#10;\pagestyle{empty}&#10;\begin{document}&#10;&#10;$&#10;\{\mathbf{G}=  m_1 \mathbf{b}_1 + m_2 \mathbf{b}_2|m_1,m_2 \in \mathrm{Z}\}&#10;$&#10;&#10;&#10;\end{document}"/>
  <p:tag name="IGUANATEXSIZE" val="20"/>
  <p:tag name="IGUANATEXCURSOR" val="139"/>
  <p:tag name="TRANSPARENCY" val="True"/>
  <p:tag name="LATEXENGINEID" val="0"/>
  <p:tag name="TEMPFOLDER" val="/private/var/folders/59/wy_16qsd5rq42cdxg3f6jfxh0000gn/T/com.microsoft.Powerpoint/TemporaryItems/"/>
  <p:tag name="LATEXFORMHEIGHT" val="312"/>
  <p:tag name="LATEXFORMWIDTH" val="384"/>
  <p:tag name="LATEXFORMWRAP" val="True"/>
  <p:tag name="BITMAPVECTOR" val="0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24"/>
  <p:tag name="ORIGINALWIDTH" val="2946"/>
  <p:tag name="LATEXADDIN" val="\documentclass{article}&#10;\usepackage{amsmath}&#10;\pagestyle{empty}&#10;\begin{document}&#10;&#10;\begin{equation*}&#10;E_\mathbf{k} = 4 JS \sqrt{(1 - \left(\cos(k_x a) +\cos (k_y a)\right)^2)} \propto k \text{ as } k\rightarrow 0&#10;\end{equation*}&#10;&#10;\end{document}"/>
  <p:tag name="IGUANATEXSIZE" val="18"/>
  <p:tag name="IGUANATEXCURSOR" val="181"/>
  <p:tag name="TRANSPARENCY" val="True"/>
  <p:tag name="LATEXENGINEID" val="0"/>
  <p:tag name="TEMPFOLDER" val="/private/var/folders/59/wy_16qsd5rq42cdxg3f6jfxh0000gn/T/com.microsoft.Powerpoint/TemporaryItems/"/>
  <p:tag name="LATEXFORMHEIGHT" val="312"/>
  <p:tag name="LATEXFORMWIDTH" val="384"/>
  <p:tag name="LATEXFORMWRAP" val="True"/>
  <p:tag name="BITMAPVECTOR" val="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5"/>
  <p:tag name="ORIGINALWIDTH" val="761"/>
  <p:tag name="LATEXADDIN" val="\documentclass{article}&#10;\usepackage{amsmath}&#10;\pagestyle{empty}&#10;\begin{document}&#10;&#10;$&#10;\mathbf{b}_i \cdot \mathbf{a}_j = 2\pi \delta_{ij}&#10;$&#10;&#10;\end{document}"/>
  <p:tag name="IGUANATEXSIZE" val="20"/>
  <p:tag name="IGUANATEXCURSOR" val="132"/>
  <p:tag name="TRANSPARENCY" val="True"/>
  <p:tag name="LATEXENGINEID" val="0"/>
  <p:tag name="TEMPFOLDER" val="/private/var/folders/59/wy_16qsd5rq42cdxg3f6jfxh0000gn/T/com.microsoft.Powerpoint/TemporaryItems/"/>
  <p:tag name="LATEXFORMHEIGHT" val="312"/>
  <p:tag name="LATEXFORMWIDTH" val="384"/>
  <p:tag name="LATEXFORMWRAP" val="True"/>
  <p:tag name="BITMAPVECTOR" val="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07"/>
  <p:tag name="ORIGINALWIDTH" val="514"/>
  <p:tag name="LATEXADDIN" val="\documentclass{article}&#10;\usepackage{amsmath}&#10;\pagestyle{empty}&#10;\begin{document}&#10;&#10;&#10;$&#10;e^{i \mathbf{G} \cdot \mathbf{R}} = 1&#10;$&#10;&#10;\end{document}"/>
  <p:tag name="IGUANATEXSIZE" val="20"/>
  <p:tag name="IGUANATEXCURSOR" val="84"/>
  <p:tag name="TRANSPARENCY" val="True"/>
  <p:tag name="LATEXENGINEID" val="0"/>
  <p:tag name="TEMPFOLDER" val="/private/var/folders/59/wy_16qsd5rq42cdxg3f6jfxh0000gn/T/com.microsoft.Powerpoint/TemporaryItems/"/>
  <p:tag name="LATEXFORMHEIGHT" val="312"/>
  <p:tag name="LATEXFORMWIDTH" val="384"/>
  <p:tag name="LATEXFORMWRAP" val="True"/>
  <p:tag name="BITMAPVECTOR" val="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37"/>
  <p:tag name="ORIGINALWIDTH" val="993"/>
  <p:tag name="LATEXADDIN" val="\documentclass{article}&#10;\usepackage{amsmath}&#10;\pagestyle{empty}&#10;\begin{document}&#10;&#10;&#10;$&#10;\Psi_\mathbf{k} (\mathbf{r})= e^{i\mathbf{k}\cdot \mathbf{r}}u_\mathbf{k}(\mathbf{r})&#10;$&#10;&#10;\end{document}"/>
  <p:tag name="IGUANATEXSIZE" val="20"/>
  <p:tag name="IGUANATEXCURSOR" val="112"/>
  <p:tag name="TRANSPARENCY" val="True"/>
  <p:tag name="LATEXENGINEID" val="0"/>
  <p:tag name="TEMPFOLDER" val="/private/var/folders/59/wy_16qsd5rq42cdxg3f6jfxh0000gn/T/com.microsoft.Powerpoint/TemporaryItems/"/>
  <p:tag name="LATEXFORMHEIGHT" val="312"/>
  <p:tag name="LATEXFORMWIDTH" val="384"/>
  <p:tag name="LATEXFORMWRAP" val="True"/>
  <p:tag name="BITMAPVECTOR" val="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5"/>
  <p:tag name="ORIGINALWIDTH" val="996"/>
  <p:tag name="LATEXADDIN" val="\documentclass{article}&#10;\usepackage{amsmath}&#10;\pagestyle{empty}&#10;\begin{document}&#10;&#10;&#10;$&#10;u_{\mathbf{k}}(\mathbf{r}) = u_{\mathbf{k}}(\mathbf{r}+\mathbf{R})&#10;$&#10;&#10;\end{document}"/>
  <p:tag name="IGUANATEXSIZE" val="20"/>
  <p:tag name="IGUANATEXCURSOR" val="148"/>
  <p:tag name="TRANSPARENCY" val="True"/>
  <p:tag name="LATEXENGINEID" val="0"/>
  <p:tag name="TEMPFOLDER" val="/private/var/folders/59/wy_16qsd5rq42cdxg3f6jfxh0000gn/T/com.microsoft.Powerpoint/TemporaryItems/"/>
  <p:tag name="LATEXFORMHEIGHT" val="312"/>
  <p:tag name="LATEXFORMWIDTH" val="384"/>
  <p:tag name="LATEXFORMWRAP" val="True"/>
  <p:tag name="BITMAPVECTOR" val="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30"/>
  <p:tag name="ORIGINALWIDTH" val="566"/>
  <p:tag name="LATEXADDIN" val="\documentclass{article}&#10;\usepackage{amsmath}&#10;\pagestyle{empty}&#10;\begin{document}&#10;&#10;$&#10;[H,T_j]=0&#10;$&#10;&#10;&#10;\end{document}"/>
  <p:tag name="IGUANATEXSIZE" val="18"/>
  <p:tag name="IGUANATEXCURSOR" val="92"/>
  <p:tag name="TRANSPARENCY" val="True"/>
  <p:tag name="LATEXENGINEID" val="0"/>
  <p:tag name="TEMPFOLDER" val="/private/var/folders/59/wy_16qsd5rq42cdxg3f6jfxh0000gn/T/com.microsoft.Powerpoint/TemporaryItems/"/>
  <p:tag name="LATEXFORMHEIGHT" val="312"/>
  <p:tag name="LATEXFORMWIDTH" val="384"/>
  <p:tag name="LATEXFORMWRAP" val="True"/>
  <p:tag name="BITMAPVECTOR" val="0"/>
</p:tagLst>
</file>

<file path=ppt/theme/theme1.xml><?xml version="1.0" encoding="utf-8"?>
<a:theme xmlns:a="http://schemas.openxmlformats.org/drawingml/2006/main" name="AccentBoxVTI">
  <a:themeElements>
    <a:clrScheme name="AnalogousFromDarkSeedLeftStep">
      <a:dk1>
        <a:srgbClr val="000000"/>
      </a:dk1>
      <a:lt1>
        <a:srgbClr val="FFFFFF"/>
      </a:lt1>
      <a:dk2>
        <a:srgbClr val="341F1D"/>
      </a:dk2>
      <a:lt2>
        <a:srgbClr val="E4E2E8"/>
      </a:lt2>
      <a:accent1>
        <a:srgbClr val="89AD1F"/>
      </a:accent1>
      <a:accent2>
        <a:srgbClr val="BB9F14"/>
      </a:accent2>
      <a:accent3>
        <a:srgbClr val="E77829"/>
      </a:accent3>
      <a:accent4>
        <a:srgbClr val="D51717"/>
      </a:accent4>
      <a:accent5>
        <a:srgbClr val="E72978"/>
      </a:accent5>
      <a:accent6>
        <a:srgbClr val="D517B5"/>
      </a:accent6>
      <a:hlink>
        <a:srgbClr val="BF3F5F"/>
      </a:hlink>
      <a:folHlink>
        <a:srgbClr val="7F7F7F"/>
      </a:folHlink>
    </a:clrScheme>
    <a:fontScheme name="Avenir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10410</TotalTime>
  <Words>1043</Words>
  <Application>Microsoft Macintosh PowerPoint</Application>
  <PresentationFormat>On-screen Show (4:3)</PresentationFormat>
  <Paragraphs>147</Paragraphs>
  <Slides>20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Cambria Math</vt:lpstr>
      <vt:lpstr>Neue Haas Grotesk Text Pro</vt:lpstr>
      <vt:lpstr>AccentBoxVTI</vt:lpstr>
      <vt:lpstr>Collective modes in Condensed Matter Physics </vt:lpstr>
      <vt:lpstr>Full disclosure</vt:lpstr>
      <vt:lpstr>Energy scales of the universe </vt:lpstr>
      <vt:lpstr>Some lab results- Inelastic neutron scattering</vt:lpstr>
      <vt:lpstr>Theory of everything condensed matter physics</vt:lpstr>
      <vt:lpstr>PowerPoint Presentation</vt:lpstr>
      <vt:lpstr>Solid state theory- Lattices  </vt:lpstr>
      <vt:lpstr>Reciprocal lattice</vt:lpstr>
      <vt:lpstr>Electron in a periodic potential-Bloch’s theorem</vt:lpstr>
      <vt:lpstr>PowerPoint Presentation</vt:lpstr>
      <vt:lpstr>PowerPoint Presentation</vt:lpstr>
      <vt:lpstr>Hubbard Hamiltonian for square lattice</vt:lpstr>
      <vt:lpstr>PowerPoint Presentation</vt:lpstr>
      <vt:lpstr>PowerPoint Presentation</vt:lpstr>
      <vt:lpstr>Holstein-Primakoff approach (map to bosons)  </vt:lpstr>
      <vt:lpstr>PowerPoint Presentation</vt:lpstr>
      <vt:lpstr>PowerPoint Presentation</vt:lpstr>
      <vt:lpstr>PowerPoint Presentation</vt:lpstr>
      <vt:lpstr>PowerPoint Presentation</vt:lpstr>
      <vt:lpstr>Tight binding and the Hubbard model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Collective modes in condensed matter physics </dc:title>
  <dc:creator>Mishra, Sparsh</dc:creator>
  <cp:lastModifiedBy>Mishra, Sparsh</cp:lastModifiedBy>
  <cp:revision>62</cp:revision>
  <dcterms:created xsi:type="dcterms:W3CDTF">2023-09-09T23:56:53Z</dcterms:created>
  <dcterms:modified xsi:type="dcterms:W3CDTF">2023-09-22T01:12:28Z</dcterms:modified>
</cp:coreProperties>
</file>

<file path=docProps/thumbnail.jpeg>
</file>